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C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p:restoredTop sz="77466"/>
  </p:normalViewPr>
  <p:slideViewPr>
    <p:cSldViewPr snapToGrid="0" snapToObjects="1">
      <p:cViewPr varScale="1">
        <p:scale>
          <a:sx n="120" d="100"/>
          <a:sy n="120" d="100"/>
        </p:scale>
        <p:origin x="8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2-D7E5-FA45-93F7-B3AEEB594286}"/>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1-D7E5-FA45-93F7-B3AEEB594286}"/>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2-D7E5-FA45-93F7-B3AEEB594286}"/>
                </c:ext>
              </c:extLst>
            </c:dLbl>
            <c:dLbl>
              <c:idx val="1"/>
              <c:tx>
                <c:rich>
                  <a:bodyPr/>
                  <a:lstStyle/>
                  <a:p>
                    <a:fld id="{5B043EFA-317C-EA42-82D8-D71BE9EFBD4A}" type="CATEGORYNAME">
                      <a:rPr lang="en-GB" smtClean="0">
                        <a:solidFill>
                          <a:schemeClr val="bg1"/>
                        </a:solidFill>
                      </a:rPr>
                      <a:pPr/>
                      <a:t>[CATEGORY NAME]</a:t>
                    </a:fld>
                    <a:r>
                      <a:rPr lang="en-GB" baseline="0" dirty="0">
                        <a:solidFill>
                          <a:schemeClr val="bg1"/>
                        </a:solidFill>
                      </a:rPr>
                      <a:t>
</a:t>
                    </a:r>
                    <a:fld id="{7CB2A9F7-F0D1-D44B-BB52-C9C09D27D438}" type="PERCENTAGE">
                      <a:rPr lang="en-GB" baseline="0" smtClean="0">
                        <a:solidFill>
                          <a:schemeClr val="bg1"/>
                        </a:solidFill>
                      </a:rPr>
                      <a:pPr/>
                      <a:t>[PERCENTAGE]</a:t>
                    </a:fld>
                    <a:endParaRPr lang="en-GB" baseline="0" dirty="0">
                      <a:solidFill>
                        <a:schemeClr val="bg1"/>
                      </a:solidFill>
                    </a:endParaRP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E5-FA45-93F7-B3AEEB5942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Scap and replace the Lords</c:v>
                </c:pt>
                <c:pt idx="1">
                  <c:v>Stick with status quo</c:v>
                </c:pt>
              </c:strCache>
            </c:strRef>
          </c:cat>
          <c:val>
            <c:numRef>
              <c:f>Sheet1!$B$2:$B$3</c:f>
              <c:numCache>
                <c:formatCode>General</c:formatCode>
                <c:ptCount val="2"/>
                <c:pt idx="0">
                  <c:v>66</c:v>
                </c:pt>
                <c:pt idx="1">
                  <c:v>33</c:v>
                </c:pt>
              </c:numCache>
            </c:numRef>
          </c:val>
          <c:extLst>
            <c:ext xmlns:c16="http://schemas.microsoft.com/office/drawing/2014/chart" uri="{C3380CC4-5D6E-409C-BE32-E72D297353CC}">
              <c16:uniqueId val="{00000000-D7E5-FA45-93F7-B3AEEB594286}"/>
            </c:ext>
          </c:extLst>
        </c:ser>
        <c:dLbls>
          <c:dLblPos val="inEnd"/>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4B06D-6FCB-0343-B03C-6FD2D051424C}" type="datetimeFigureOut">
              <a:rPr lang="en-US" smtClean="0"/>
              <a:t>3/25/19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161E7-749E-6B43-9F5A-0DB68E448ECA}" type="slidenum">
              <a:rPr lang="en-US" smtClean="0"/>
              <a:t>‹#›</a:t>
            </a:fld>
            <a:endParaRPr lang="en-US"/>
          </a:p>
        </p:txBody>
      </p:sp>
    </p:spTree>
    <p:extLst>
      <p:ext uri="{BB962C8B-B14F-4D97-AF65-F5344CB8AC3E}">
        <p14:creationId xmlns:p14="http://schemas.microsoft.com/office/powerpoint/2010/main" val="31182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PoliticsfortheMany/"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mailto:politicsforthemany@gmail.co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Welsh_people" TargetMode="External"/><Relationship Id="rId7" Type="http://schemas.openxmlformats.org/officeDocument/2006/relationships/hyperlink" Target="https://en.wikipedia.org/wiki/Democratic_socialis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Social_justice" TargetMode="External"/><Relationship Id="rId5" Type="http://schemas.openxmlformats.org/officeDocument/2006/relationships/hyperlink" Target="https://en.wikipedia.org/wiki/National_Health_Service" TargetMode="External"/><Relationship Id="rId4" Type="http://schemas.openxmlformats.org/officeDocument/2006/relationships/hyperlink" Target="https://en.wikipedia.org/wiki/Labour_Party_(U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arliament.uk/documents/lords-finance-office/2018-19/financial-support-for-Members-briefing-note-2018-19.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Corn_Laws" TargetMode="External"/><Relationship Id="rId13" Type="http://schemas.openxmlformats.org/officeDocument/2006/relationships/hyperlink" Target="https://en.wikipedia.org/wiki/Henry_Hunt_(politician)" TargetMode="External"/><Relationship Id="rId18" Type="http://schemas.openxmlformats.org/officeDocument/2006/relationships/hyperlink" Target="https://en.wikipedia.org/wiki/Sabre" TargetMode="External"/><Relationship Id="rId3" Type="http://schemas.openxmlformats.org/officeDocument/2006/relationships/hyperlink" Target="https://en.wikipedia.org/wiki/St_Peter's_Square,_Manchester" TargetMode="External"/><Relationship Id="rId21" Type="http://schemas.openxmlformats.org/officeDocument/2006/relationships/hyperlink" Target="https://en.wikipedia.org/wiki/Six_Acts" TargetMode="External"/><Relationship Id="rId7" Type="http://schemas.openxmlformats.org/officeDocument/2006/relationships/hyperlink" Target="https://en.wikipedia.org/wiki/Famine" TargetMode="External"/><Relationship Id="rId12" Type="http://schemas.openxmlformats.org/officeDocument/2006/relationships/hyperlink" Target="https://en.wikipedia.org/wiki/Parliamentary_reform" TargetMode="External"/><Relationship Id="rId17" Type="http://schemas.openxmlformats.org/officeDocument/2006/relationships/hyperlink" Target="https://en.wikipedia.org/wiki/15th_The_King's_Hussars" TargetMode="External"/><Relationship Id="rId2" Type="http://schemas.openxmlformats.org/officeDocument/2006/relationships/slide" Target="../slides/slide8.xml"/><Relationship Id="rId16" Type="http://schemas.openxmlformats.org/officeDocument/2006/relationships/hyperlink" Target="https://en.wikipedia.org/wiki/Hustings" TargetMode="External"/><Relationship Id="rId20" Type="http://schemas.openxmlformats.org/officeDocument/2006/relationships/hyperlink" Target="https://en.wikipedia.org/wiki/Battle_of_Waterloo" TargetMode="External"/><Relationship Id="rId1" Type="http://schemas.openxmlformats.org/officeDocument/2006/relationships/notesMaster" Target="../notesMasters/notesMaster1.xml"/><Relationship Id="rId6" Type="http://schemas.openxmlformats.org/officeDocument/2006/relationships/hyperlink" Target="https://en.wikipedia.org/wiki/Napoleonic_Wars" TargetMode="External"/><Relationship Id="rId11" Type="http://schemas.openxmlformats.org/officeDocument/2006/relationships/hyperlink" Target="https://en.wikipedia.org/wiki/Radicalism_(historical)" TargetMode="External"/><Relationship Id="rId5" Type="http://schemas.openxmlformats.org/officeDocument/2006/relationships/hyperlink" Target="https://en.wikipedia.org/wiki/Charge_(warfare)" TargetMode="External"/><Relationship Id="rId15" Type="http://schemas.openxmlformats.org/officeDocument/2006/relationships/hyperlink" Target="https://en.wikipedia.org/wiki/Manchester_and_Salford_Yeomanry" TargetMode="External"/><Relationship Id="rId23" Type="http://schemas.openxmlformats.org/officeDocument/2006/relationships/hyperlink" Target="https://en.wikipedia.org/wiki/Putney_Debates" TargetMode="External"/><Relationship Id="rId10" Type="http://schemas.openxmlformats.org/officeDocument/2006/relationships/hyperlink" Target="https://en.wikipedia.org/wiki/Northern_England" TargetMode="External"/><Relationship Id="rId19" Type="http://schemas.openxmlformats.org/officeDocument/2006/relationships/hyperlink" Target="https://en.wikipedia.org/wiki/Massacre" TargetMode="External"/><Relationship Id="rId4" Type="http://schemas.openxmlformats.org/officeDocument/2006/relationships/hyperlink" Target="https://en.wikipedia.org/wiki/Manchester" TargetMode="External"/><Relationship Id="rId9" Type="http://schemas.openxmlformats.org/officeDocument/2006/relationships/hyperlink" Target="https://en.wikipedia.org/wiki/Suffrage" TargetMode="External"/><Relationship Id="rId14" Type="http://schemas.openxmlformats.org/officeDocument/2006/relationships/hyperlink" Target="https://en.wikipedia.org/wiki/Magistrate_(England_and_Wales)" TargetMode="External"/><Relationship Id="rId22" Type="http://schemas.openxmlformats.org/officeDocument/2006/relationships/hyperlink" Target="https://en.wikipedia.org/wiki/The_Guardia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a:t>
            </a:r>
          </a:p>
          <a:p>
            <a:endParaRPr lang="en-GB" dirty="0"/>
          </a:p>
          <a:p>
            <a:r>
              <a:rPr lang="en-GB" dirty="0"/>
              <a:t>Thank</a:t>
            </a:r>
            <a:r>
              <a:rPr lang="en-GB" baseline="0" dirty="0"/>
              <a:t> you for coming along</a:t>
            </a:r>
          </a:p>
          <a:p>
            <a:endParaRPr lang="en-GB" baseline="0" dirty="0"/>
          </a:p>
          <a:p>
            <a:r>
              <a:rPr lang="en-GB" baseline="0" dirty="0"/>
              <a:t>Politics for the Many is a campaign </a:t>
            </a:r>
            <a:r>
              <a:rPr lang="en-GB" sz="1200" b="0" i="0" kern="1200" dirty="0">
                <a:solidFill>
                  <a:schemeClr val="tx1"/>
                </a:solidFill>
                <a:effectLst/>
                <a:latin typeface="+mn-lt"/>
                <a:ea typeface="+mn-ea"/>
                <a:cs typeface="+mn-cs"/>
              </a:rPr>
              <a:t>group for trade unionists who want political reform. </a:t>
            </a:r>
            <a:endParaRPr lang="en-GB" dirty="0"/>
          </a:p>
          <a:p>
            <a:endParaRPr lang="en-GB" dirty="0"/>
          </a:p>
          <a:p>
            <a:r>
              <a:rPr lang="en-GB" dirty="0"/>
              <a:t>The campaign is currently focusing</a:t>
            </a:r>
            <a:r>
              <a:rPr lang="en-GB" baseline="0" dirty="0"/>
              <a:t> on the abolition of the House of Lords and a constitutional convention.</a:t>
            </a:r>
            <a:endParaRPr lang="en-GB" dirty="0"/>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1</a:t>
            </a:fld>
            <a:endParaRPr lang="en-US"/>
          </a:p>
        </p:txBody>
      </p:sp>
    </p:spTree>
    <p:extLst>
      <p:ext uri="{BB962C8B-B14F-4D97-AF65-F5344CB8AC3E}">
        <p14:creationId xmlns:p14="http://schemas.microsoft.com/office/powerpoint/2010/main" val="41339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a:t>
            </a:r>
            <a:r>
              <a:rPr lang="en-GB" sz="1200" b="1" i="0" kern="1200" dirty="0">
                <a:solidFill>
                  <a:schemeClr val="tx1"/>
                </a:solidFill>
                <a:effectLst/>
                <a:latin typeface="+mn-lt"/>
                <a:ea typeface="+mn-ea"/>
                <a:cs typeface="+mn-cs"/>
              </a:rPr>
              <a:t>Constitutional Convention</a:t>
            </a:r>
            <a:r>
              <a:rPr lang="en-GB" sz="1200" b="0" i="0" kern="1200" dirty="0">
                <a:solidFill>
                  <a:schemeClr val="tx1"/>
                </a:solidFill>
                <a:effectLst/>
                <a:latin typeface="+mn-lt"/>
                <a:ea typeface="+mn-ea"/>
                <a:cs typeface="+mn-cs"/>
              </a:rPr>
              <a:t> is a process for involving members of the public in making decisions about the </a:t>
            </a:r>
            <a:r>
              <a:rPr lang="en-GB" sz="1200" b="1" i="0" kern="1200" dirty="0">
                <a:solidFill>
                  <a:schemeClr val="tx1"/>
                </a:solidFill>
                <a:effectLst/>
                <a:latin typeface="+mn-lt"/>
                <a:ea typeface="+mn-ea"/>
                <a:cs typeface="+mn-cs"/>
              </a:rPr>
              <a:t>constitutional</a:t>
            </a:r>
            <a:r>
              <a:rPr lang="en-GB" sz="1200" b="0" i="0" kern="1200" dirty="0">
                <a:solidFill>
                  <a:schemeClr val="tx1"/>
                </a:solidFill>
                <a:effectLst/>
                <a:latin typeface="+mn-lt"/>
                <a:ea typeface="+mn-ea"/>
                <a:cs typeface="+mn-cs"/>
              </a:rPr>
              <a:t> shape of a country, region, nation or state. </a:t>
            </a:r>
            <a:r>
              <a:rPr lang="en-GB" sz="1200" b="1" i="0" kern="1200" dirty="0">
                <a:solidFill>
                  <a:schemeClr val="tx1"/>
                </a:solidFill>
                <a:effectLst/>
                <a:latin typeface="+mn-lt"/>
                <a:ea typeface="+mn-ea"/>
                <a:cs typeface="+mn-cs"/>
              </a:rPr>
              <a:t>Conventions</a:t>
            </a:r>
            <a:r>
              <a:rPr lang="en-GB" sz="1200" b="0" i="0" kern="1200" dirty="0">
                <a:solidFill>
                  <a:schemeClr val="tx1"/>
                </a:solidFill>
                <a:effectLst/>
                <a:latin typeface="+mn-lt"/>
                <a:ea typeface="+mn-ea"/>
                <a:cs typeface="+mn-cs"/>
              </a:rPr>
              <a:t> and assemblies on </a:t>
            </a:r>
            <a:r>
              <a:rPr lang="en-GB" sz="1200" b="1" i="0" kern="1200" dirty="0">
                <a:solidFill>
                  <a:schemeClr val="tx1"/>
                </a:solidFill>
                <a:effectLst/>
                <a:latin typeface="+mn-lt"/>
                <a:ea typeface="+mn-ea"/>
                <a:cs typeface="+mn-cs"/>
              </a:rPr>
              <a:t>constitutional</a:t>
            </a:r>
            <a:r>
              <a:rPr lang="en-GB" sz="1200" b="0" i="0" kern="1200" dirty="0">
                <a:solidFill>
                  <a:schemeClr val="tx1"/>
                </a:solidFill>
                <a:effectLst/>
                <a:latin typeface="+mn-lt"/>
                <a:ea typeface="+mn-ea"/>
                <a:cs typeface="+mn-cs"/>
              </a:rPr>
              <a:t> issues have been held in a number of countries and regions, including Ireland, Iceland and British Columbia. </a:t>
            </a:r>
            <a:r>
              <a:rPr lang="en-GB" dirty="0"/>
              <a:t>The UK also has experience of constitutional conventions, most notably the Scottish Constitutional Convention which paved the way for the creation of the Scottish Parliament. </a:t>
            </a:r>
          </a:p>
          <a:p>
            <a:endParaRPr lang="en-GB" sz="1200" b="0" i="0" kern="1200" dirty="0">
              <a:solidFill>
                <a:schemeClr val="tx1"/>
              </a:solidFill>
              <a:effectLst/>
              <a:latin typeface="+mn-lt"/>
              <a:ea typeface="+mn-ea"/>
              <a:cs typeface="+mn-cs"/>
            </a:endParaRPr>
          </a:p>
          <a:p>
            <a:r>
              <a:rPr lang="en-GB" dirty="0"/>
              <a:t>The design and composition of these conventions reflect the unique geographical, historical and political make up of each of these areas, and the moment in time in which the conventions took place. While there are lessons to be drawn, the UK will need a convention suited to its own distinct composition and needs. </a:t>
            </a:r>
          </a:p>
          <a:p>
            <a:endParaRPr lang="en-GB" sz="1200" b="0" i="0" kern="1200" dirty="0">
              <a:solidFill>
                <a:schemeClr val="tx1"/>
              </a:solidFill>
              <a:effectLst/>
              <a:latin typeface="+mn-lt"/>
              <a:ea typeface="+mn-ea"/>
              <a:cs typeface="+mn-cs"/>
            </a:endParaRPr>
          </a:p>
          <a:p>
            <a:r>
              <a:rPr lang="en-GB" b="1" dirty="0"/>
              <a:t>Why a Convention now? </a:t>
            </a:r>
            <a:r>
              <a:rPr lang="en-GB" dirty="0"/>
              <a:t>There is a public expectation and desire to be more involved in important political decisions, combined with a worrying lack of trust in politics to deliver. To have legitimacy and longevity, the future of devolution in the UK should take its next step with citizens in the forefront. These constitutional issues need to be made with the input and support of citizens across the UK. After all, these issues have to do with things people really care about – their identity, the state of the</a:t>
            </a:r>
            <a:r>
              <a:rPr lang="en-GB" baseline="0" dirty="0"/>
              <a:t> </a:t>
            </a:r>
            <a:r>
              <a:rPr lang="en-GB" dirty="0"/>
              <a:t>economy, how public services are run and how the places where people live are shaped and governed. How can citizens not be involved in deciding where power should lie? </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10</a:t>
            </a:fld>
            <a:endParaRPr lang="en-US"/>
          </a:p>
        </p:txBody>
      </p:sp>
    </p:spTree>
    <p:extLst>
      <p:ext uri="{BB962C8B-B14F-4D97-AF65-F5344CB8AC3E}">
        <p14:creationId xmlns:p14="http://schemas.microsoft.com/office/powerpoint/2010/main" val="3099949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b="1" dirty="0"/>
              <a:t>Join Politics for the Many on Facebook </a:t>
            </a:r>
            <a:r>
              <a:rPr lang="en-GB" b="1" u="sng" dirty="0">
                <a:hlinkClick r:id="rId3"/>
              </a:rPr>
              <a:t>https://www.facebook.com/PoliticsfortheMany/</a:t>
            </a:r>
            <a:r>
              <a:rPr lang="en-GB" b="1" dirty="0"/>
              <a:t> </a:t>
            </a:r>
          </a:p>
          <a:p>
            <a:pPr fontAlgn="base"/>
            <a:r>
              <a:rPr lang="en-GB" b="1" dirty="0"/>
              <a:t>Write a letter to your paper or union magazine backing an overhaul of the Lords</a:t>
            </a:r>
          </a:p>
          <a:p>
            <a:r>
              <a:rPr lang="en-GB" b="1" dirty="0"/>
              <a:t>Got a skill, an idea, or want to find out more? Get in touch: </a:t>
            </a:r>
            <a:r>
              <a:rPr lang="en-GB" b="1" u="sng" dirty="0">
                <a:hlinkClick r:id="rId4"/>
              </a:rPr>
              <a:t>politicsforthemany@gmail.com</a:t>
            </a:r>
            <a:endParaRPr lang="en-GB" dirty="0"/>
          </a:p>
          <a:p>
            <a:endParaRPr lang="en-GB" dirty="0"/>
          </a:p>
          <a:p>
            <a:endParaRPr lang="en-GB" dirty="0"/>
          </a:p>
          <a:p>
            <a:r>
              <a:rPr lang="en-GB" sz="1200" b="1" kern="1200" dirty="0">
                <a:solidFill>
                  <a:schemeClr val="tx1"/>
                </a:solidFill>
                <a:effectLst/>
                <a:latin typeface="+mn-lt"/>
                <a:ea typeface="+mn-ea"/>
                <a:cs typeface="+mn-cs"/>
              </a:rPr>
              <a:t>Can you pass this trade union motion in your branch? We can help or may be able to send a speaker – get in touch.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[Conference believes that] To secure a politics to favour the many and not the few, we need an overhaul of Westminster’s broken political system.</a:t>
            </a:r>
            <a:endParaRPr lang="en-GB" sz="1200" kern="1200" dirty="0">
              <a:solidFill>
                <a:schemeClr val="tx1"/>
              </a:solidFill>
              <a:effectLst/>
              <a:latin typeface="+mn-lt"/>
              <a:ea typeface="+mn-ea"/>
              <a:cs typeface="+mn-cs"/>
            </a:endParaRPr>
          </a:p>
          <a:p>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From an unelected Lords to London-dominated institutions, the UK’s undemocratic constitution is stacked against working people.</a:t>
            </a:r>
            <a:br>
              <a:rPr lang="en-GB" sz="1200" i="1" kern="1200" dirty="0">
                <a:solidFill>
                  <a:schemeClr val="tx1"/>
                </a:solidFill>
                <a:effectLst/>
                <a:latin typeface="+mn-lt"/>
                <a:ea typeface="+mn-ea"/>
                <a:cs typeface="+mn-cs"/>
              </a:rPr>
            </a:b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Long-lasting change is needed to ensure economic and social justice for the whole of the country – and to ensure it lasts.</a:t>
            </a:r>
            <a:br>
              <a:rPr lang="en-GB" sz="1200" i="1" kern="1200" dirty="0">
                <a:solidFill>
                  <a:schemeClr val="tx1"/>
                </a:solidFill>
                <a:effectLst/>
                <a:latin typeface="+mn-lt"/>
                <a:ea typeface="+mn-ea"/>
                <a:cs typeface="+mn-cs"/>
              </a:rPr>
            </a:b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Labour and the vast majority of voters want to see Westminster’s elite-dominated politics overhauled to work in the interests of working people and the trade unions who represent them (BMG Research, September 2018).</a:t>
            </a:r>
            <a:br>
              <a:rPr lang="en-GB" sz="1200" i="1" kern="1200" dirty="0">
                <a:solidFill>
                  <a:schemeClr val="tx1"/>
                </a:solidFill>
                <a:effectLst/>
                <a:latin typeface="+mn-lt"/>
                <a:ea typeface="+mn-ea"/>
                <a:cs typeface="+mn-cs"/>
              </a:rPr>
            </a:b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Yet we have an unelected House of Lords that behaves more like a private members’ club than the revising chamber we need.</a:t>
            </a:r>
            <a:br>
              <a:rPr lang="en-GB" sz="1200" i="1" kern="1200" dirty="0">
                <a:solidFill>
                  <a:schemeClr val="tx1"/>
                </a:solidFill>
                <a:effectLst/>
                <a:latin typeface="+mn-lt"/>
                <a:ea typeface="+mn-ea"/>
                <a:cs typeface="+mn-cs"/>
              </a:rPr>
            </a:b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If power continues to be hoarded by an unelected elite in Westminster we cannot achieve social and economic change and advance the goals of trade unions and working people across all parts of the UK.</a:t>
            </a:r>
            <a:br>
              <a:rPr lang="en-GB" sz="1200" i="1" kern="1200" dirty="0">
                <a:solidFill>
                  <a:schemeClr val="tx1"/>
                </a:solidFill>
                <a:effectLst/>
                <a:latin typeface="+mn-lt"/>
                <a:ea typeface="+mn-ea"/>
                <a:cs typeface="+mn-cs"/>
              </a:rPr>
            </a:b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In the 200th anniversary year of the Peterloo massacre – marking the Chartists’ proud fight for real democracy – we must carry on that unfinished struggle today.</a:t>
            </a:r>
            <a:br>
              <a:rPr lang="en-GB" sz="1200" i="1" kern="1200" dirty="0">
                <a:solidFill>
                  <a:schemeClr val="tx1"/>
                </a:solidFill>
                <a:effectLst/>
                <a:latin typeface="+mn-lt"/>
                <a:ea typeface="+mn-ea"/>
                <a:cs typeface="+mn-cs"/>
              </a:rPr>
            </a:br>
            <a:br>
              <a:rPr lang="en-GB" sz="1200" i="1" kern="1200" dirty="0">
                <a:solidFill>
                  <a:schemeClr val="tx1"/>
                </a:solidFill>
                <a:effectLst/>
                <a:latin typeface="+mn-lt"/>
                <a:ea typeface="+mn-ea"/>
                <a:cs typeface="+mn-cs"/>
              </a:rPr>
            </a:br>
            <a:r>
              <a:rPr lang="en-GB" sz="1200" b="1" i="1" kern="1200" dirty="0">
                <a:solidFill>
                  <a:schemeClr val="tx1"/>
                </a:solidFill>
                <a:effectLst/>
                <a:latin typeface="+mn-lt"/>
                <a:ea typeface="+mn-ea"/>
                <a:cs typeface="+mn-cs"/>
              </a:rPr>
              <a:t>This union agrees that:</a:t>
            </a:r>
            <a:br>
              <a:rPr lang="en-GB" sz="1200" i="1" kern="1200" dirty="0">
                <a:solidFill>
                  <a:schemeClr val="tx1"/>
                </a:solidFill>
                <a:effectLst/>
                <a:latin typeface="+mn-lt"/>
                <a:ea typeface="+mn-ea"/>
                <a:cs typeface="+mn-cs"/>
              </a:rPr>
            </a:b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The House of Lords must be abolished and replaced with a fairly-elected Senate of the Nations and Regions, to strengthen the voice of all parts of the United Kingdom and give us a revising chamber for the people.</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A constitutional convention to look at wider reform of our state and politics to make it fit for the 21st century and to ensure that the people have a say in the way they are governed.</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These must be done as a priority to ensure the gains of a progressive government can last.</a:t>
            </a:r>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11</a:t>
            </a:fld>
            <a:endParaRPr lang="en-US"/>
          </a:p>
        </p:txBody>
      </p:sp>
    </p:spTree>
    <p:extLst>
      <p:ext uri="{BB962C8B-B14F-4D97-AF65-F5344CB8AC3E}">
        <p14:creationId xmlns:p14="http://schemas.microsoft.com/office/powerpoint/2010/main" val="250262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12</a:t>
            </a:fld>
            <a:endParaRPr lang="en-US"/>
          </a:p>
        </p:txBody>
      </p:sp>
    </p:spTree>
    <p:extLst>
      <p:ext uri="{BB962C8B-B14F-4D97-AF65-F5344CB8AC3E}">
        <p14:creationId xmlns:p14="http://schemas.microsoft.com/office/powerpoint/2010/main" val="306293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Why the campaign was set</a:t>
            </a:r>
            <a:r>
              <a:rPr lang="en-GB" b="1" baseline="0" dirty="0"/>
              <a:t> up</a:t>
            </a:r>
            <a:endParaRPr lang="en-GB" b="1"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Because  system is stacked against working people</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r>
              <a:rPr lang="en-GB" dirty="0"/>
              <a:t>Successive Tory governments have eroded trade union rights</a:t>
            </a:r>
          </a:p>
          <a:p>
            <a:endParaRPr lang="en-GB"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14 employment and trade union acts since 1980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Many</a:t>
            </a:r>
            <a:r>
              <a:rPr lang="en-GB" baseline="0" dirty="0"/>
              <a:t> have been introduced swiftly after general elections won by the Tories and undone the work of previous Labour governments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They introduced new restrictions on trade unions For example - the Trade Union Act 2016 has made it much harder to take collective action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list of statutory</a:t>
            </a:r>
            <a:r>
              <a:rPr lang="en-GB" baseline="0" dirty="0"/>
              <a:t> obligations on unions has grown exponentially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Law on trade unions in Britain is now amongst the most restrictive in the Western world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Big corporations have captured the state and its institutions</a:t>
            </a:r>
          </a:p>
          <a:p>
            <a:endParaRPr lang="en-GB" b="1" dirty="0"/>
          </a:p>
          <a:p>
            <a:pPr marL="628650" lvl="1" indent="-171450">
              <a:buFont typeface="Arial" panose="020B0604020202020204" pitchFamily="34" charset="0"/>
              <a:buChar char="•"/>
            </a:pPr>
            <a:endParaRPr lang="en-GB"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Big corporations have captured the state and its institutions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628650" lvl="1" indent="-171450">
              <a:buFont typeface="Arial" panose="020B0604020202020204" pitchFamily="34" charset="0"/>
              <a:buChar char="•"/>
            </a:pPr>
            <a:r>
              <a:rPr lang="en-GB" dirty="0"/>
              <a:t>They are run by a small, elite group of people based principally, although</a:t>
            </a:r>
            <a:r>
              <a:rPr lang="en-GB" baseline="0" dirty="0"/>
              <a:t> not exclusively</a:t>
            </a:r>
            <a:r>
              <a:rPr lang="en-GB" dirty="0"/>
              <a:t> in London – INSERT EXAMPLES</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Decisions are not being made democratically</a:t>
            </a:r>
          </a:p>
          <a:p>
            <a:pPr marL="0" lvl="0" indent="0">
              <a:buFont typeface="Arial" panose="020B0604020202020204" pitchFamily="34" charset="0"/>
              <a:buNone/>
            </a:pPr>
            <a:endParaRPr lang="en-GB" dirty="0"/>
          </a:p>
          <a:p>
            <a:pPr marL="628650" lvl="1" indent="-171450">
              <a:buFont typeface="Arial" panose="020B0604020202020204" pitchFamily="34" charset="0"/>
              <a:buChar char="•"/>
            </a:pPr>
            <a:r>
              <a:rPr lang="en-GB" dirty="0"/>
              <a:t>The rights</a:t>
            </a:r>
            <a:r>
              <a:rPr lang="en-GB" baseline="0" dirty="0"/>
              <a:t> of the people and the sovereignty of the people should sit at the heart of a democracy.  But we have the sovereignty of the Crown in Parliament.</a:t>
            </a:r>
          </a:p>
          <a:p>
            <a:pPr marL="628650" lvl="1" indent="-171450">
              <a:buFont typeface="Arial" panose="020B0604020202020204" pitchFamily="34" charset="0"/>
              <a:buChar char="•"/>
            </a:pPr>
            <a:r>
              <a:rPr lang="en-GB" baseline="0" dirty="0"/>
              <a:t>There is a relationship between economic, social and political rights.</a:t>
            </a:r>
          </a:p>
          <a:p>
            <a:pPr marL="628650" lvl="1" indent="-171450">
              <a:buFont typeface="Arial" panose="020B0604020202020204" pitchFamily="34" charset="0"/>
              <a:buChar char="•"/>
            </a:pPr>
            <a:r>
              <a:rPr lang="en-GB" baseline="0" dirty="0"/>
              <a:t>People need economic security – the right to a job and a decent home – if you do not have power over your own life and workplace, how are </a:t>
            </a:r>
            <a:r>
              <a:rPr lang="en-GB" baseline="0" dirty="0" err="1"/>
              <a:t>ou</a:t>
            </a:r>
            <a:r>
              <a:rPr lang="en-GB" baseline="0" dirty="0"/>
              <a:t> going to get it over the rest of your life.</a:t>
            </a:r>
          </a:p>
          <a:p>
            <a:pPr marL="628650" lvl="1" indent="-171450">
              <a:buFont typeface="Arial" panose="020B0604020202020204" pitchFamily="34" charset="0"/>
              <a:buChar char="•"/>
            </a:pPr>
            <a:r>
              <a:rPr lang="en-GB" baseline="0" dirty="0"/>
              <a:t>Reform should start with the rights of citizens</a:t>
            </a:r>
          </a:p>
          <a:p>
            <a:pPr marL="628650" lvl="1" indent="-171450">
              <a:buFont typeface="Arial" panose="020B0604020202020204" pitchFamily="34" charset="0"/>
              <a:buChar char="•"/>
            </a:pPr>
            <a:r>
              <a:rPr lang="en-GB" baseline="0" dirty="0"/>
              <a:t>Radical reform works where people are involved in it</a:t>
            </a:r>
          </a:p>
          <a:p>
            <a:pPr marL="628650" lvl="1" indent="-171450">
              <a:buFont typeface="Arial" panose="020B0604020202020204" pitchFamily="34" charset="0"/>
              <a:buChar char="•"/>
            </a:pPr>
            <a:endParaRPr lang="en-GB" baseline="0" dirty="0"/>
          </a:p>
          <a:p>
            <a:pPr marL="0" lvl="0" indent="0">
              <a:buFont typeface="Arial" panose="020B0604020202020204" pitchFamily="34" charset="0"/>
              <a:buNone/>
            </a:pP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Local government is being hollowed out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Contrary</a:t>
            </a:r>
            <a:r>
              <a:rPr lang="en-GB" baseline="0" dirty="0"/>
              <a:t> to much talk of giving people more power over their communities – INSERT EVIDENCE THIS HAS NOT HAPPENED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Cuts to LA budgets means some LA are reducing back to statutory services only.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Cuts mean some services and facilities are being permanently outsourced or handed over to communities to run for themselves – for example leisure facilities or libraries because Councils are unable to maintain them.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There is no guarantee that the organisations who take them over are ethical or interested in the community or that they will come back in-house should a future government start to properly fund local government.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t>People feel alienated and are disengaging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Reform</a:t>
            </a:r>
            <a:r>
              <a:rPr lang="en-GB" baseline="0" dirty="0"/>
              <a:t> must also deal with the loss of trust in politics. People feel politics is distant  - it happens somewhere else, not in my community.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There are ideas and participatory reforms flourishing at a local level. New organisations and movements are being set up from the grassroots with their own structures and voices and they are taking action proactively – how do we bring these into the national arena and into our institutions?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2</a:t>
            </a:fld>
            <a:endParaRPr lang="en-US"/>
          </a:p>
        </p:txBody>
      </p:sp>
    </p:spTree>
    <p:extLst>
      <p:ext uri="{BB962C8B-B14F-4D97-AF65-F5344CB8AC3E}">
        <p14:creationId xmlns:p14="http://schemas.microsoft.com/office/powerpoint/2010/main" val="77363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Nye Bevan </a:t>
            </a:r>
            <a:endParaRPr lang="en-GB" baseline="0" dirty="0"/>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He was a </a:t>
            </a:r>
            <a:r>
              <a:rPr lang="en-GB" sz="1200" b="0" i="0" u="none" strike="noStrike" kern="1200" dirty="0" err="1">
                <a:solidFill>
                  <a:schemeClr val="tx1"/>
                </a:solidFill>
                <a:effectLst/>
                <a:latin typeface="+mn-lt"/>
                <a:ea typeface="+mn-ea"/>
                <a:cs typeface="+mn-cs"/>
                <a:hlinkClick r:id="rId3" tooltip="Welsh people"/>
              </a:rPr>
              <a:t>Welsh</a:t>
            </a:r>
            <a:r>
              <a:rPr lang="en-GB" sz="1200" b="0" i="0" u="none" strike="noStrike" kern="1200" dirty="0" err="1">
                <a:solidFill>
                  <a:schemeClr val="tx1"/>
                </a:solidFill>
                <a:effectLst/>
                <a:latin typeface="+mn-lt"/>
                <a:ea typeface="+mn-ea"/>
                <a:cs typeface="+mn-cs"/>
                <a:hlinkClick r:id="rId4" tooltip="Labour Party (UK)"/>
              </a:rPr>
              <a:t>Labour</a:t>
            </a:r>
            <a:r>
              <a:rPr lang="en-GB" sz="1200" b="0" i="0" u="none" strike="noStrike" kern="1200" dirty="0">
                <a:solidFill>
                  <a:schemeClr val="tx1"/>
                </a:solidFill>
                <a:effectLst/>
                <a:latin typeface="+mn-lt"/>
                <a:ea typeface="+mn-ea"/>
                <a:cs typeface="+mn-cs"/>
                <a:hlinkClick r:id="rId4" tooltip="Labour Party (UK)"/>
              </a:rPr>
              <a:t> Party</a:t>
            </a:r>
            <a:r>
              <a:rPr lang="en-GB" sz="1200" b="0" i="0" kern="1200" dirty="0">
                <a:solidFill>
                  <a:schemeClr val="tx1"/>
                </a:solidFill>
                <a:effectLst/>
                <a:latin typeface="+mn-lt"/>
                <a:ea typeface="+mn-ea"/>
                <a:cs typeface="+mn-cs"/>
              </a:rPr>
              <a:t> politician who was the Minister for Health in the UK from 1945 to 1951. He spearheaded the establishment of the </a:t>
            </a:r>
            <a:r>
              <a:rPr lang="en-GB" sz="1200" b="0" i="0" u="none" strike="noStrike" kern="1200" dirty="0">
                <a:solidFill>
                  <a:schemeClr val="tx1"/>
                </a:solidFill>
                <a:effectLst/>
                <a:latin typeface="+mn-lt"/>
                <a:ea typeface="+mn-ea"/>
                <a:cs typeface="+mn-cs"/>
                <a:hlinkClick r:id="rId5" tooltip="National Health Service"/>
              </a:rPr>
              <a:t>National Health Service</a:t>
            </a:r>
            <a:r>
              <a:rPr lang="en-GB" sz="1200" b="0" i="0" kern="1200" dirty="0">
                <a:solidFill>
                  <a:schemeClr val="tx1"/>
                </a:solidFill>
                <a:effectLst/>
                <a:latin typeface="+mn-lt"/>
                <a:ea typeface="+mn-ea"/>
                <a:cs typeface="+mn-cs"/>
              </a:rPr>
              <a:t>. </a:t>
            </a:r>
            <a:endParaRPr lang="en-GB" dirty="0"/>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Bevan was a lifelong champion of </a:t>
            </a:r>
            <a:r>
              <a:rPr lang="en-GB" sz="1200" b="0" i="0" u="none" strike="noStrike" kern="1200" dirty="0">
                <a:solidFill>
                  <a:schemeClr val="tx1"/>
                </a:solidFill>
                <a:effectLst/>
                <a:latin typeface="+mn-lt"/>
                <a:ea typeface="+mn-ea"/>
                <a:cs typeface="+mn-cs"/>
                <a:hlinkClick r:id="rId6" tooltip="Social justice"/>
              </a:rPr>
              <a:t>social justice</a:t>
            </a:r>
            <a:r>
              <a:rPr lang="en-GB" sz="1200" b="0" i="0" kern="1200" dirty="0">
                <a:solidFill>
                  <a:schemeClr val="tx1"/>
                </a:solidFill>
                <a:effectLst/>
                <a:latin typeface="+mn-lt"/>
                <a:ea typeface="+mn-ea"/>
                <a:cs typeface="+mn-cs"/>
              </a:rPr>
              <a:t>, the rights of working people and </a:t>
            </a:r>
            <a:r>
              <a:rPr lang="en-GB" sz="1200" b="0" i="0" u="none" strike="noStrike" kern="1200" dirty="0">
                <a:solidFill>
                  <a:schemeClr val="tx1"/>
                </a:solidFill>
                <a:effectLst/>
                <a:latin typeface="+mn-lt"/>
                <a:ea typeface="+mn-ea"/>
                <a:cs typeface="+mn-cs"/>
                <a:hlinkClick r:id="rId7" tooltip="Democratic socialism"/>
              </a:rPr>
              <a:t>democratic socialism</a:t>
            </a:r>
            <a:r>
              <a:rPr lang="en-GB" sz="1200" b="0" i="0" kern="1200" dirty="0">
                <a:solidFill>
                  <a:schemeClr val="tx1"/>
                </a:solidFill>
                <a:effectLst/>
                <a:latin typeface="+mn-lt"/>
                <a:ea typeface="+mn-ea"/>
                <a:cs typeface="+mn-cs"/>
              </a:rPr>
              <a: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quote is from a</a:t>
            </a:r>
            <a:r>
              <a:rPr lang="en-GB" sz="1200" b="0" i="0" kern="1200" baseline="0" dirty="0">
                <a:solidFill>
                  <a:schemeClr val="tx1"/>
                </a:solidFill>
                <a:effectLst/>
                <a:latin typeface="+mn-lt"/>
                <a:ea typeface="+mn-ea"/>
                <a:cs typeface="+mn-cs"/>
              </a:rPr>
              <a:t> book he published in 1952.</a:t>
            </a:r>
          </a:p>
          <a:p>
            <a:endParaRPr lang="en-GB" sz="1200" b="0" i="0" kern="1200" baseline="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introduction of the NHS and welfare state in 1948 halved inequalities in health in Britain between the 1930s and early 1950s.  The strongest correlation to poor health is poverty, and the longer people live in poverty the shorter lives they can expect to live. </a:t>
            </a:r>
          </a:p>
          <a:p>
            <a:endParaRPr lang="en-GB" sz="1200" b="0" i="0" kern="1200" baseline="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What we can now be sure of is that as income and wealth inequalities rise, so too do health inequalities. When it comes to providing a health service, it is harder to provide a good health service in a more economically unequal country.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August 2018, a US study showed</a:t>
            </a:r>
            <a:r>
              <a:rPr lang="en-GB" sz="1200" b="0" i="0" kern="1200" baseline="0" dirty="0">
                <a:solidFill>
                  <a:schemeClr val="tx1"/>
                </a:solidFill>
                <a:effectLst/>
                <a:latin typeface="+mn-lt"/>
                <a:ea typeface="+mn-ea"/>
                <a:cs typeface="+mn-cs"/>
              </a:rPr>
              <a:t> that life expectancy in the UK fell, while other western countries improved.</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More information at: http://</a:t>
            </a:r>
            <a:r>
              <a:rPr lang="en-GB" sz="1200" b="0" i="0" kern="1200" dirty="0" err="1">
                <a:solidFill>
                  <a:schemeClr val="tx1"/>
                </a:solidFill>
                <a:effectLst/>
                <a:latin typeface="+mn-lt"/>
                <a:ea typeface="+mn-ea"/>
                <a:cs typeface="+mn-cs"/>
              </a:rPr>
              <a:t>classonline.org.uk</a:t>
            </a:r>
            <a:r>
              <a:rPr lang="en-GB" sz="1200" b="0" i="0" kern="1200" dirty="0">
                <a:solidFill>
                  <a:schemeClr val="tx1"/>
                </a:solidFill>
                <a:effectLst/>
                <a:latin typeface="+mn-lt"/>
                <a:ea typeface="+mn-ea"/>
                <a:cs typeface="+mn-cs"/>
              </a:rPr>
              <a:t>/pubs/item/in-place-of-fear</a:t>
            </a:r>
          </a:p>
          <a:p>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3</a:t>
            </a:fld>
            <a:endParaRPr lang="en-US"/>
          </a:p>
        </p:txBody>
      </p:sp>
    </p:spTree>
    <p:extLst>
      <p:ext uri="{BB962C8B-B14F-4D97-AF65-F5344CB8AC3E}">
        <p14:creationId xmlns:p14="http://schemas.microsoft.com/office/powerpoint/2010/main" val="1087495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To build a politics for the many, the House of Lords has got to go</a:t>
            </a:r>
            <a:endParaRPr lang="en-GB" dirty="0"/>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4</a:t>
            </a:fld>
            <a:endParaRPr lang="en-US"/>
          </a:p>
        </p:txBody>
      </p:sp>
    </p:spTree>
    <p:extLst>
      <p:ext uri="{BB962C8B-B14F-4D97-AF65-F5344CB8AC3E}">
        <p14:creationId xmlns:p14="http://schemas.microsoft.com/office/powerpoint/2010/main" val="311018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b="0" i="0" kern="1200" dirty="0">
                <a:solidFill>
                  <a:schemeClr val="tx1"/>
                </a:solidFill>
                <a:effectLst/>
                <a:latin typeface="+mn-lt"/>
                <a:ea typeface="+mn-ea"/>
                <a:cs typeface="+mn-cs"/>
              </a:rPr>
              <a:t>For far too many of its members, the second chamber of our parliament is a cosy club for the privileged few.</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But this is not just another private members’ club – it is one which has real powers over the law of the land.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We’re basically alone in Europe for having a fully-unelected revising chamber. And no other country in the democratic world has a second chamber bigger than ours. Globally, only Communist China has a bigger body, and they merely meet to rubberstamp government policies. France manages on 348 members. Spain with 257. India, with over a billion people, has just 245 and Japan 242.</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It’s time to abolish the bloated House of Lords and create a new chamber to revise our legislation – one where the public picks the members, and can hold them accountable.</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How much does the House of Lords cost?</a:t>
            </a:r>
          </a:p>
          <a:p>
            <a:endParaRPr lang="en-GB" sz="1200" b="1"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It seems the only time the public is allowed into the House of Lords is to pay the bill.</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House of Lords is an unacceptable burden on the public purse.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Peers are able to claim £305 a day tax-free each day they attend, plus some travel costs. Between February 2014 to January 2015, £21 million was spent on Lords allowances and expenses, with the average Peer receiving £25,826.</a:t>
            </a:r>
            <a:endParaRPr lang="en-GB" dirty="0"/>
          </a:p>
          <a:p>
            <a:endParaRPr lang="en-GB" dirty="0"/>
          </a:p>
          <a:p>
            <a:r>
              <a:rPr lang="en-GB" dirty="0"/>
              <a:t>It can be hard to contact Members of the House of Lords as many don’t even have a direct</a:t>
            </a:r>
            <a:r>
              <a:rPr lang="en-GB" baseline="0" dirty="0"/>
              <a:t> </a:t>
            </a:r>
            <a:r>
              <a:rPr lang="en-GB" dirty="0"/>
              <a:t>email address.</a:t>
            </a:r>
            <a:endParaRPr lang="en-GB" sz="1200" b="0" i="0" u="none" strike="noStrike" kern="1200" baseline="0" dirty="0">
              <a:solidFill>
                <a:schemeClr val="tx1"/>
              </a:solidFill>
              <a:effectLst/>
              <a:latin typeface="+mn-lt"/>
              <a:ea typeface="+mn-ea"/>
              <a:cs typeface="+mn-cs"/>
            </a:endParaRPr>
          </a:p>
          <a:p>
            <a:endParaRPr lang="en-GB" sz="1200" b="0" i="0" u="none" strike="noStrike" kern="1200" baseline="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House of Lords is said to be a house of experts who have been chosen because of their specialist knowledge. Expertise is used as an argument for what makes the House of Lords different from the House of Commons, and also for its legitimacy.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However, the field from which the Upper Chamber brings the most experience is politics. In the current House of Lords, 27% of Peers have representational politics as their main profession prior to entering the Lords, the majority former MPs. A further seven percent of Peers are former political staff or held senior positions in political parties.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legal professions are well represented (7%) as is business and commerce (9%) and banking and finance (6%). Two Peers worked primarily as staff of the Royal household prior to entering the Lords, whilst only one Peer has a manual trade as their former profession.</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u="none" strike="noStrike" kern="1200" baseline="0" dirty="0">
              <a:solidFill>
                <a:schemeClr val="tx1"/>
              </a:solidFill>
              <a:effectLst/>
              <a:latin typeface="+mn-lt"/>
              <a:ea typeface="+mn-ea"/>
              <a:cs typeface="+mn-cs"/>
            </a:endParaRPr>
          </a:p>
          <a:p>
            <a:endParaRPr lang="en-GB" sz="1200" b="0" i="0" u="none" strike="noStrike" kern="1200" baseline="0" dirty="0">
              <a:solidFill>
                <a:schemeClr val="tx1"/>
              </a:solidFill>
              <a:effectLst/>
              <a:latin typeface="+mn-lt"/>
              <a:ea typeface="+mn-ea"/>
              <a:cs typeface="+mn-cs"/>
            </a:endParaRPr>
          </a:p>
          <a:p>
            <a:endParaRPr lang="en-GB" sz="1200" b="0" i="0" u="none" strike="noStrike" kern="1200" baseline="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5</a:t>
            </a:fld>
            <a:endParaRPr lang="en-US"/>
          </a:p>
        </p:txBody>
      </p:sp>
    </p:spTree>
    <p:extLst>
      <p:ext uri="{BB962C8B-B14F-4D97-AF65-F5344CB8AC3E}">
        <p14:creationId xmlns:p14="http://schemas.microsoft.com/office/powerpoint/2010/main" val="81753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a:solidFill>
                  <a:schemeClr val="tx1"/>
                </a:solidFill>
                <a:effectLst/>
                <a:latin typeface="+mn-lt"/>
                <a:ea typeface="+mn-ea"/>
                <a:cs typeface="+mn-cs"/>
              </a:rPr>
              <a:t>Eligibility to claim</a:t>
            </a:r>
          </a:p>
          <a:p>
            <a:pPr fontAlgn="base"/>
            <a:endParaRPr lang="en-GB" sz="1200" b="1"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Members of the Lords, who are not paid a salary, may claim a daily allowance of £305 for each qualifying day of attendance at Westminster. https://</a:t>
            </a:r>
            <a:r>
              <a:rPr lang="en-GB" sz="1200" b="0" i="0" kern="1200" dirty="0" err="1">
                <a:solidFill>
                  <a:schemeClr val="tx1"/>
                </a:solidFill>
                <a:effectLst/>
                <a:latin typeface="+mn-lt"/>
                <a:ea typeface="+mn-ea"/>
                <a:cs typeface="+mn-cs"/>
              </a:rPr>
              <a:t>www.parliament.uk</a:t>
            </a: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mps</a:t>
            </a:r>
            <a:r>
              <a:rPr lang="en-GB" sz="1200" b="0" i="0" kern="1200" dirty="0">
                <a:solidFill>
                  <a:schemeClr val="tx1"/>
                </a:solidFill>
                <a:effectLst/>
                <a:latin typeface="+mn-lt"/>
                <a:ea typeface="+mn-ea"/>
                <a:cs typeface="+mn-cs"/>
              </a:rPr>
              <a:t>-lords-and-offices/members-allowances/house-of-lords/</a:t>
            </a:r>
            <a:r>
              <a:rPr lang="en-GB" sz="1200" b="0" i="0" kern="1200" dirty="0" err="1">
                <a:solidFill>
                  <a:schemeClr val="tx1"/>
                </a:solidFill>
                <a:effectLst/>
                <a:latin typeface="+mn-lt"/>
                <a:ea typeface="+mn-ea"/>
                <a:cs typeface="+mn-cs"/>
              </a:rPr>
              <a:t>holallowances</a:t>
            </a:r>
            <a:r>
              <a:rPr lang="en-GB" sz="1200" b="0" i="0" kern="1200" dirty="0">
                <a:solidFill>
                  <a:schemeClr val="tx1"/>
                </a:solidFill>
                <a:effectLst/>
                <a:latin typeface="+mn-lt"/>
                <a:ea typeface="+mn-ea"/>
                <a:cs typeface="+mn-cs"/>
              </a:rPr>
              <a:t>/explanatory-notes/201819/#jump-link-4</a:t>
            </a:r>
          </a:p>
          <a:p>
            <a:pPr fontAlgn="base"/>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“Membership of the House of Lords is neither an office nor employment and therefore payments are not liable for income tax. This was confirmed independently by the Senior Salaries Review Body (SSRB)."  </a:t>
            </a:r>
            <a:br>
              <a:rPr lang="en-GB" dirty="0"/>
            </a:br>
            <a:r>
              <a:rPr lang="en-GB" sz="1200" b="0" i="0" kern="1200" dirty="0">
                <a:solidFill>
                  <a:schemeClr val="tx1"/>
                </a:solidFill>
                <a:effectLst/>
                <a:latin typeface="+mn-lt"/>
                <a:ea typeface="+mn-ea"/>
                <a:cs typeface="+mn-cs"/>
                <a:hlinkClick r:id="rId3"/>
              </a:rPr>
              <a:t>https://www.parliament.uk/documents/lords-finance-office/2018-19/financial-support-for-Members-briefing-note-2018-19.</a:t>
            </a:r>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r>
              <a:rPr lang="en-GB" dirty="0"/>
              <a:t>Whereas someone over</a:t>
            </a:r>
            <a:r>
              <a:rPr lang="en-GB" baseline="0" dirty="0"/>
              <a:t> the age of 25, being paid the National Minimum Wage (NMW) will need to work 37 hours and still get £1.23 less than a Peer does for a day.</a:t>
            </a:r>
          </a:p>
          <a:p>
            <a:endParaRPr lang="en-GB" baseline="0" dirty="0"/>
          </a:p>
          <a:p>
            <a:r>
              <a:rPr lang="en-GB" baseline="0" dirty="0"/>
              <a:t>If you are between 18 and 20, you will have to work nearly 50 hours to earn the same amount.</a:t>
            </a:r>
          </a:p>
          <a:p>
            <a:endParaRPr lang="en-GB" dirty="0"/>
          </a:p>
          <a:p>
            <a:r>
              <a:rPr lang="en-GB" dirty="0"/>
              <a:t>NMW – National Minimu</a:t>
            </a:r>
            <a:r>
              <a:rPr lang="en-GB" baseline="0" dirty="0"/>
              <a:t>m Wage rate at April 2019</a:t>
            </a:r>
          </a:p>
          <a:p>
            <a:r>
              <a:rPr lang="en-GB" baseline="0" dirty="0"/>
              <a:t>https://</a:t>
            </a:r>
            <a:r>
              <a:rPr lang="en-GB" baseline="0" dirty="0" err="1"/>
              <a:t>www.gov.uk</a:t>
            </a:r>
            <a:r>
              <a:rPr lang="en-GB" baseline="0" dirty="0"/>
              <a:t>/national-minimum-wage-rates</a:t>
            </a:r>
            <a:endParaRPr lang="en-GB"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6</a:t>
            </a:fld>
            <a:endParaRPr lang="en-US"/>
          </a:p>
        </p:txBody>
      </p:sp>
    </p:spTree>
    <p:extLst>
      <p:ext uri="{BB962C8B-B14F-4D97-AF65-F5344CB8AC3E}">
        <p14:creationId xmlns:p14="http://schemas.microsoft.com/office/powerpoint/2010/main" val="405173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House of Lords must be abolished and replaced with a fairly-elected Senate of the Nations and Regions, to strengthen the voice of all parts of the United Kingdom and give us a revising chamber for the people.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Democratic</a:t>
            </a:r>
            <a:r>
              <a:rPr lang="en-GB" sz="1200" b="0" i="0" kern="1200" baseline="0" dirty="0">
                <a:solidFill>
                  <a:schemeClr val="tx1"/>
                </a:solidFill>
                <a:effectLst/>
                <a:latin typeface="+mn-lt"/>
                <a:ea typeface="+mn-ea"/>
                <a:cs typeface="+mn-cs"/>
              </a:rPr>
              <a:t> reform has taken place in Scotland, Wales and Northern Ireland as well as in some cities and regions.  But not everywhere – there has been a piecemeal approach to reform, leaving some people feeling disconnected and unrepresented.</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A revised House of Lords could have an equalising role across the nations and regions.  A federal state could be a place where you bring together people who are elected in different structures.</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Lords reform could be the place where federal, cross-border and UK-wide issues are discussed and resolved.</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The Senate could maintain the scrutiny function over legislation.</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constitutional convention to look at wider reform of our state and politics to make it fit for the 21</a:t>
            </a:r>
            <a:r>
              <a:rPr lang="en-GB" sz="1200" b="0" i="0" kern="1200" baseline="30000" dirty="0">
                <a:solidFill>
                  <a:schemeClr val="tx1"/>
                </a:solidFill>
                <a:effectLst/>
                <a:latin typeface="+mn-lt"/>
                <a:ea typeface="+mn-ea"/>
                <a:cs typeface="+mn-cs"/>
              </a:rPr>
              <a:t>st</a:t>
            </a:r>
            <a:r>
              <a:rPr lang="en-GB" sz="1200" b="0" i="0" kern="1200" dirty="0">
                <a:solidFill>
                  <a:schemeClr val="tx1"/>
                </a:solidFill>
                <a:effectLst/>
                <a:latin typeface="+mn-lt"/>
                <a:ea typeface="+mn-ea"/>
                <a:cs typeface="+mn-cs"/>
              </a:rPr>
              <a:t> century and to ensure that the people have a say in the way they are governed.  We will come back to this in a minute.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These must be done as a priority to ensure the gains of a progressive government can last.</a:t>
            </a:r>
          </a:p>
          <a:p>
            <a:endParaRPr lang="en-GB" dirty="0"/>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7</a:t>
            </a:fld>
            <a:endParaRPr lang="en-US"/>
          </a:p>
        </p:txBody>
      </p:sp>
    </p:spTree>
    <p:extLst>
      <p:ext uri="{BB962C8B-B14F-4D97-AF65-F5344CB8AC3E}">
        <p14:creationId xmlns:p14="http://schemas.microsoft.com/office/powerpoint/2010/main" val="3960686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We need our unions to adopt a clear policy to ‘Scrap and Replace’ the unelected Lords with a revising chamber that represents all the UK – not a tiny elite.</a:t>
            </a:r>
            <a:endParaRPr lang="en-GB" sz="1200" kern="1200" dirty="0">
              <a:solidFill>
                <a:schemeClr val="tx1"/>
              </a:solidFill>
              <a:effectLst/>
              <a:latin typeface="+mn-lt"/>
              <a:ea typeface="+mn-ea"/>
              <a:cs typeface="+mn-cs"/>
            </a:endParaRPr>
          </a:p>
          <a:p>
            <a:endParaRPr lang="en-GB" dirty="0"/>
          </a:p>
          <a:p>
            <a:pPr rtl="0"/>
            <a:r>
              <a:rPr lang="en-GB" sz="1200" b="0" i="0" u="none" strike="noStrike" kern="1200" dirty="0">
                <a:solidFill>
                  <a:schemeClr val="tx1"/>
                </a:solidFill>
                <a:effectLst/>
                <a:latin typeface="+mn-lt"/>
                <a:ea typeface="+mn-ea"/>
                <a:cs typeface="+mn-cs"/>
              </a:rPr>
              <a:t>We believe change comes through people joining together – in unions, in parties, in campaigns – to say ‘enough is enough’.</a:t>
            </a:r>
            <a:endParaRPr lang="en-GB" b="0" dirty="0">
              <a:effectLst/>
            </a:endParaRP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In 2019, we will commemorate the Peterloo massacre that saw working people lose their lives fighting for the democratic rights we have today.</a:t>
            </a:r>
            <a:endParaRPr lang="en-GB" b="0" dirty="0">
              <a:effectLst/>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Background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a:t>
            </a:r>
            <a:r>
              <a:rPr lang="en-GB" sz="1200" b="1" i="0" kern="1200" dirty="0">
                <a:solidFill>
                  <a:schemeClr val="tx1"/>
                </a:solidFill>
                <a:effectLst/>
                <a:latin typeface="+mn-lt"/>
                <a:ea typeface="+mn-ea"/>
                <a:cs typeface="+mn-cs"/>
              </a:rPr>
              <a:t>Peterloo Massacre</a:t>
            </a:r>
            <a:r>
              <a:rPr lang="en-GB" sz="1200" b="0" i="0" kern="1200" dirty="0">
                <a:solidFill>
                  <a:schemeClr val="tx1"/>
                </a:solidFill>
                <a:effectLst/>
                <a:latin typeface="+mn-lt"/>
                <a:ea typeface="+mn-ea"/>
                <a:cs typeface="+mn-cs"/>
              </a:rPr>
              <a:t> took place at </a:t>
            </a:r>
            <a:r>
              <a:rPr lang="en-GB" sz="1200" b="0" i="0" u="none" strike="noStrike" kern="1200" dirty="0">
                <a:solidFill>
                  <a:schemeClr val="tx1"/>
                </a:solidFill>
                <a:effectLst/>
                <a:latin typeface="+mn-lt"/>
                <a:ea typeface="+mn-ea"/>
                <a:cs typeface="+mn-cs"/>
                <a:hlinkClick r:id="rId3" tooltip="St Peter's Square, Manchester"/>
              </a:rPr>
              <a:t>St Peter's Field</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 tooltip="Manchester"/>
              </a:rPr>
              <a:t>Manchester</a:t>
            </a:r>
            <a:r>
              <a:rPr lang="en-GB" sz="1200" b="0" i="0" kern="1200" dirty="0">
                <a:solidFill>
                  <a:schemeClr val="tx1"/>
                </a:solidFill>
                <a:effectLst/>
                <a:latin typeface="+mn-lt"/>
                <a:ea typeface="+mn-ea"/>
                <a:cs typeface="+mn-cs"/>
              </a:rPr>
              <a:t>, England, on 16 August 1819, when cavalry </a:t>
            </a:r>
            <a:r>
              <a:rPr lang="en-GB" sz="1200" b="0" i="0" u="none" strike="noStrike" kern="1200" dirty="0">
                <a:solidFill>
                  <a:schemeClr val="tx1"/>
                </a:solidFill>
                <a:effectLst/>
                <a:latin typeface="+mn-lt"/>
                <a:ea typeface="+mn-ea"/>
                <a:cs typeface="+mn-cs"/>
                <a:hlinkClick r:id="rId5" tooltip="Charge (warfare)"/>
              </a:rPr>
              <a:t>charged</a:t>
            </a:r>
            <a:r>
              <a:rPr lang="en-GB" sz="1200" b="0" i="0" kern="1200" dirty="0">
                <a:solidFill>
                  <a:schemeClr val="tx1"/>
                </a:solidFill>
                <a:effectLst/>
                <a:latin typeface="+mn-lt"/>
                <a:ea typeface="+mn-ea"/>
                <a:cs typeface="+mn-cs"/>
              </a:rPr>
              <a:t> into a crowd of 60,000–80,000 who had gathered to demand the reform of parliamentary representation.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end of the </a:t>
            </a:r>
            <a:r>
              <a:rPr lang="en-GB" sz="1200" b="0" i="0" u="none" strike="noStrike" kern="1200" dirty="0">
                <a:solidFill>
                  <a:schemeClr val="tx1"/>
                </a:solidFill>
                <a:effectLst/>
                <a:latin typeface="+mn-lt"/>
                <a:ea typeface="+mn-ea"/>
                <a:cs typeface="+mn-cs"/>
                <a:hlinkClick r:id="rId6" tooltip="Napoleonic Wars"/>
              </a:rPr>
              <a:t>Napoleonic Wars</a:t>
            </a:r>
            <a:r>
              <a:rPr lang="en-GB" sz="1200" b="0" i="0" kern="1200" dirty="0">
                <a:solidFill>
                  <a:schemeClr val="tx1"/>
                </a:solidFill>
                <a:effectLst/>
                <a:latin typeface="+mn-lt"/>
                <a:ea typeface="+mn-ea"/>
                <a:cs typeface="+mn-cs"/>
              </a:rPr>
              <a:t> in 1815 had resulted in periods of </a:t>
            </a:r>
            <a:r>
              <a:rPr lang="en-GB" sz="1200" b="0" i="0" u="none" strike="noStrike" kern="1200" dirty="0">
                <a:solidFill>
                  <a:schemeClr val="tx1"/>
                </a:solidFill>
                <a:effectLst/>
                <a:latin typeface="+mn-lt"/>
                <a:ea typeface="+mn-ea"/>
                <a:cs typeface="+mn-cs"/>
                <a:hlinkClick r:id="rId7" tooltip="Famine"/>
              </a:rPr>
              <a:t>famine</a:t>
            </a:r>
            <a:r>
              <a:rPr lang="en-GB" sz="1200" b="0" i="0" kern="1200" dirty="0">
                <a:solidFill>
                  <a:schemeClr val="tx1"/>
                </a:solidFill>
                <a:effectLst/>
                <a:latin typeface="+mn-lt"/>
                <a:ea typeface="+mn-ea"/>
                <a:cs typeface="+mn-cs"/>
              </a:rPr>
              <a:t> and chronic unemployment, exacerbated by the introduction of the first of the </a:t>
            </a:r>
            <a:r>
              <a:rPr lang="en-GB" sz="1200" b="0" i="0" u="none" strike="noStrike" kern="1200" dirty="0">
                <a:solidFill>
                  <a:schemeClr val="tx1"/>
                </a:solidFill>
                <a:effectLst/>
                <a:latin typeface="+mn-lt"/>
                <a:ea typeface="+mn-ea"/>
                <a:cs typeface="+mn-cs"/>
                <a:hlinkClick r:id="rId8" tooltip="Corn Laws"/>
              </a:rPr>
              <a:t>Corn Laws</a:t>
            </a:r>
            <a:r>
              <a:rPr lang="en-GB" sz="1200" b="0" i="0" kern="1200" dirty="0">
                <a:solidFill>
                  <a:schemeClr val="tx1"/>
                </a:solidFill>
                <a:effectLst/>
                <a:latin typeface="+mn-lt"/>
                <a:ea typeface="+mn-ea"/>
                <a:cs typeface="+mn-cs"/>
              </a:rPr>
              <a:t>. By the beginning of 1819, the pressure generated by poor economic conditions, coupled with the relative lack of </a:t>
            </a:r>
            <a:r>
              <a:rPr lang="en-GB" sz="1200" b="0" i="0" u="none" strike="noStrike" kern="1200" dirty="0">
                <a:solidFill>
                  <a:schemeClr val="tx1"/>
                </a:solidFill>
                <a:effectLst/>
                <a:latin typeface="+mn-lt"/>
                <a:ea typeface="+mn-ea"/>
                <a:cs typeface="+mn-cs"/>
                <a:hlinkClick r:id="rId9" tooltip="Suffrage"/>
              </a:rPr>
              <a:t>suffrage</a:t>
            </a:r>
            <a:r>
              <a:rPr lang="en-GB" sz="1200" b="0" i="0" kern="1200" dirty="0">
                <a:solidFill>
                  <a:schemeClr val="tx1"/>
                </a:solidFill>
                <a:effectLst/>
                <a:latin typeface="+mn-lt"/>
                <a:ea typeface="+mn-ea"/>
                <a:cs typeface="+mn-cs"/>
              </a:rPr>
              <a:t> in </a:t>
            </a:r>
            <a:r>
              <a:rPr lang="en-GB" sz="1200" b="0" i="0" u="none" strike="noStrike" kern="1200" dirty="0">
                <a:solidFill>
                  <a:schemeClr val="tx1"/>
                </a:solidFill>
                <a:effectLst/>
                <a:latin typeface="+mn-lt"/>
                <a:ea typeface="+mn-ea"/>
                <a:cs typeface="+mn-cs"/>
                <a:hlinkClick r:id="rId10" tooltip="Northern England"/>
              </a:rPr>
              <a:t>Northern England</a:t>
            </a:r>
            <a:r>
              <a:rPr lang="en-GB" sz="1200" b="0" i="0" kern="1200" dirty="0">
                <a:solidFill>
                  <a:schemeClr val="tx1"/>
                </a:solidFill>
                <a:effectLst/>
                <a:latin typeface="+mn-lt"/>
                <a:ea typeface="+mn-ea"/>
                <a:cs typeface="+mn-cs"/>
              </a:rPr>
              <a:t>, had enhanced the appeal of </a:t>
            </a:r>
            <a:r>
              <a:rPr lang="en-GB" sz="1200" b="0" i="0" u="none" strike="noStrike" kern="1200" dirty="0">
                <a:solidFill>
                  <a:schemeClr val="tx1"/>
                </a:solidFill>
                <a:effectLst/>
                <a:latin typeface="+mn-lt"/>
                <a:ea typeface="+mn-ea"/>
                <a:cs typeface="+mn-cs"/>
                <a:hlinkClick r:id="rId11" tooltip="Radicalism (historical)"/>
              </a:rPr>
              <a:t>political radicalism</a:t>
            </a:r>
            <a:r>
              <a:rPr lang="en-GB" sz="1200" b="0" i="0" kern="1200" dirty="0">
                <a:solidFill>
                  <a:schemeClr val="tx1"/>
                </a:solidFill>
                <a:effectLst/>
                <a:latin typeface="+mn-lt"/>
                <a:ea typeface="+mn-ea"/>
                <a:cs typeface="+mn-cs"/>
              </a:rPr>
              <a:t>. In response, the Manchester Patriotic Union, a group agitating for </a:t>
            </a:r>
            <a:r>
              <a:rPr lang="en-GB" sz="1200" b="0" i="0" u="none" strike="noStrike" kern="1200" dirty="0">
                <a:solidFill>
                  <a:schemeClr val="tx1"/>
                </a:solidFill>
                <a:effectLst/>
                <a:latin typeface="+mn-lt"/>
                <a:ea typeface="+mn-ea"/>
                <a:cs typeface="+mn-cs"/>
                <a:hlinkClick r:id="rId12" tooltip="Parliamentary reform"/>
              </a:rPr>
              <a:t>parliamentary reform</a:t>
            </a:r>
            <a:r>
              <a:rPr lang="en-GB" sz="1200" b="0" i="0" kern="1200" dirty="0">
                <a:solidFill>
                  <a:schemeClr val="tx1"/>
                </a:solidFill>
                <a:effectLst/>
                <a:latin typeface="+mn-lt"/>
                <a:ea typeface="+mn-ea"/>
                <a:cs typeface="+mn-cs"/>
              </a:rPr>
              <a:t>, organised a demonstration to be addressed by the well-known radical orator </a:t>
            </a:r>
            <a:r>
              <a:rPr lang="en-GB" sz="1200" b="0" i="0" u="none" strike="noStrike" kern="1200" dirty="0">
                <a:solidFill>
                  <a:schemeClr val="tx1"/>
                </a:solidFill>
                <a:effectLst/>
                <a:latin typeface="+mn-lt"/>
                <a:ea typeface="+mn-ea"/>
                <a:cs typeface="+mn-cs"/>
                <a:hlinkClick r:id="rId13" tooltip="Henry Hunt (politician)"/>
              </a:rPr>
              <a:t>Henry Hunt</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Shortly after the meeting began, local </a:t>
            </a:r>
            <a:r>
              <a:rPr lang="en-GB" sz="1200" b="0" i="0" u="none" strike="noStrike" kern="1200" dirty="0">
                <a:solidFill>
                  <a:schemeClr val="tx1"/>
                </a:solidFill>
                <a:effectLst/>
                <a:latin typeface="+mn-lt"/>
                <a:ea typeface="+mn-ea"/>
                <a:cs typeface="+mn-cs"/>
                <a:hlinkClick r:id="rId14" tooltip="Magistrate (England and Wales)"/>
              </a:rPr>
              <a:t>magistrates</a:t>
            </a:r>
            <a:r>
              <a:rPr lang="en-GB" sz="1200" b="0" i="0" kern="1200" dirty="0">
                <a:solidFill>
                  <a:schemeClr val="tx1"/>
                </a:solidFill>
                <a:effectLst/>
                <a:latin typeface="+mn-lt"/>
                <a:ea typeface="+mn-ea"/>
                <a:cs typeface="+mn-cs"/>
              </a:rPr>
              <a:t> called on the </a:t>
            </a:r>
            <a:r>
              <a:rPr lang="en-GB" sz="1200" b="0" i="0" u="none" strike="noStrike" kern="1200" dirty="0">
                <a:solidFill>
                  <a:schemeClr val="tx1"/>
                </a:solidFill>
                <a:effectLst/>
                <a:latin typeface="+mn-lt"/>
                <a:ea typeface="+mn-ea"/>
                <a:cs typeface="+mn-cs"/>
                <a:hlinkClick r:id="rId15" tooltip="Manchester and Salford Yeomanry"/>
              </a:rPr>
              <a:t>Manchester and Salford Yeomanry</a:t>
            </a:r>
            <a:r>
              <a:rPr lang="en-GB" sz="1200" b="0" i="0" kern="1200" dirty="0">
                <a:solidFill>
                  <a:schemeClr val="tx1"/>
                </a:solidFill>
                <a:effectLst/>
                <a:latin typeface="+mn-lt"/>
                <a:ea typeface="+mn-ea"/>
                <a:cs typeface="+mn-cs"/>
              </a:rPr>
              <a:t> to arrest Hunt and several others on the </a:t>
            </a:r>
            <a:r>
              <a:rPr lang="en-GB" sz="1200" b="0" i="0" u="none" strike="noStrike" kern="1200" dirty="0">
                <a:solidFill>
                  <a:schemeClr val="tx1"/>
                </a:solidFill>
                <a:effectLst/>
                <a:latin typeface="+mn-lt"/>
                <a:ea typeface="+mn-ea"/>
                <a:cs typeface="+mn-cs"/>
                <a:hlinkClick r:id="rId16" tooltip="Hustings"/>
              </a:rPr>
              <a:t>hustings</a:t>
            </a:r>
            <a:r>
              <a:rPr lang="en-GB" sz="1200" b="0" i="0" kern="1200" dirty="0">
                <a:solidFill>
                  <a:schemeClr val="tx1"/>
                </a:solidFill>
                <a:effectLst/>
                <a:latin typeface="+mn-lt"/>
                <a:ea typeface="+mn-ea"/>
                <a:cs typeface="+mn-cs"/>
              </a:rPr>
              <a:t> with him. The Yeomanry charged into the crowd, knocking down a woman and killing a child, and finally apprehending Hunt. The </a:t>
            </a:r>
            <a:r>
              <a:rPr lang="en-GB" sz="1200" b="0" i="0" u="none" strike="noStrike" kern="1200" dirty="0">
                <a:solidFill>
                  <a:schemeClr val="tx1"/>
                </a:solidFill>
                <a:effectLst/>
                <a:latin typeface="+mn-lt"/>
                <a:ea typeface="+mn-ea"/>
                <a:cs typeface="+mn-cs"/>
                <a:hlinkClick r:id="rId17" tooltip="15th The King's Hussars"/>
              </a:rPr>
              <a:t>15th Hussars</a:t>
            </a:r>
            <a:r>
              <a:rPr lang="en-GB" sz="1200" b="0" i="0" kern="1200" dirty="0">
                <a:solidFill>
                  <a:schemeClr val="tx1"/>
                </a:solidFill>
                <a:effectLst/>
                <a:latin typeface="+mn-lt"/>
                <a:ea typeface="+mn-ea"/>
                <a:cs typeface="+mn-cs"/>
              </a:rPr>
              <a:t> were then summoned by the magistrate, Mr </a:t>
            </a:r>
            <a:r>
              <a:rPr lang="en-GB" sz="1200" b="0" i="0" kern="1200" dirty="0" err="1">
                <a:solidFill>
                  <a:schemeClr val="tx1"/>
                </a:solidFill>
                <a:effectLst/>
                <a:latin typeface="+mn-lt"/>
                <a:ea typeface="+mn-ea"/>
                <a:cs typeface="+mn-cs"/>
              </a:rPr>
              <a:t>Hulton</a:t>
            </a:r>
            <a:r>
              <a:rPr lang="en-GB" sz="1200" b="0" i="0" kern="1200" dirty="0">
                <a:solidFill>
                  <a:schemeClr val="tx1"/>
                </a:solidFill>
                <a:effectLst/>
                <a:latin typeface="+mn-lt"/>
                <a:ea typeface="+mn-ea"/>
                <a:cs typeface="+mn-cs"/>
              </a:rPr>
              <a:t>, to disperse the crowd. They charged with </a:t>
            </a:r>
            <a:r>
              <a:rPr lang="en-GB" sz="1200" b="0" i="0" u="none" strike="noStrike" kern="1200" dirty="0">
                <a:solidFill>
                  <a:schemeClr val="tx1"/>
                </a:solidFill>
                <a:effectLst/>
                <a:latin typeface="+mn-lt"/>
                <a:ea typeface="+mn-ea"/>
                <a:cs typeface="+mn-cs"/>
                <a:hlinkClick r:id="rId18" tooltip="Sabre"/>
              </a:rPr>
              <a:t>sabres</a:t>
            </a:r>
            <a:r>
              <a:rPr lang="en-GB" sz="1200" b="0" i="0" kern="1200" dirty="0">
                <a:solidFill>
                  <a:schemeClr val="tx1"/>
                </a:solidFill>
                <a:effectLst/>
                <a:latin typeface="+mn-lt"/>
                <a:ea typeface="+mn-ea"/>
                <a:cs typeface="+mn-cs"/>
              </a:rPr>
              <a:t> drawn, and in the ensuing confusion, 15 people were killed and 400–700 were injured. The </a:t>
            </a:r>
            <a:r>
              <a:rPr lang="en-GB" sz="1200" b="0" i="0" u="none" strike="noStrike" kern="1200" dirty="0">
                <a:solidFill>
                  <a:schemeClr val="tx1"/>
                </a:solidFill>
                <a:effectLst/>
                <a:latin typeface="+mn-lt"/>
                <a:ea typeface="+mn-ea"/>
                <a:cs typeface="+mn-cs"/>
                <a:hlinkClick r:id="rId19" tooltip="Massacre"/>
              </a:rPr>
              <a:t>massacre</a:t>
            </a:r>
            <a:r>
              <a:rPr lang="en-GB" sz="1200" b="0" i="0" kern="1200" dirty="0">
                <a:solidFill>
                  <a:schemeClr val="tx1"/>
                </a:solidFill>
                <a:effectLst/>
                <a:latin typeface="+mn-lt"/>
                <a:ea typeface="+mn-ea"/>
                <a:cs typeface="+mn-cs"/>
              </a:rPr>
              <a:t> was given the name Peterloo in an ironic comparison to the </a:t>
            </a:r>
            <a:r>
              <a:rPr lang="en-GB" sz="1200" b="0" i="0" u="none" strike="noStrike" kern="1200" dirty="0">
                <a:solidFill>
                  <a:schemeClr val="tx1"/>
                </a:solidFill>
                <a:effectLst/>
                <a:latin typeface="+mn-lt"/>
                <a:ea typeface="+mn-ea"/>
                <a:cs typeface="+mn-cs"/>
                <a:hlinkClick r:id="rId20" tooltip="Battle of Waterloo"/>
              </a:rPr>
              <a:t>Battle of Waterloo</a:t>
            </a:r>
            <a:r>
              <a:rPr lang="en-GB" sz="1200" b="0" i="0" kern="1200" dirty="0">
                <a:solidFill>
                  <a:schemeClr val="tx1"/>
                </a:solidFill>
                <a:effectLst/>
                <a:latin typeface="+mn-lt"/>
                <a:ea typeface="+mn-ea"/>
                <a:cs typeface="+mn-cs"/>
              </a:rPr>
              <a:t>, which had taken place four years earlier.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Historian Robert Poole has called the Peterloo Massacre one of the defining moments of its age. In its own time, the London and national papers shared the horror felt in the Manchester region, but Peterloo's immediate effect was to cause the government to crack down on reform, with the passing of what became known as the </a:t>
            </a:r>
            <a:r>
              <a:rPr lang="en-GB" sz="1200" b="0" i="0" u="none" strike="noStrike" kern="1200" dirty="0">
                <a:solidFill>
                  <a:schemeClr val="tx1"/>
                </a:solidFill>
                <a:effectLst/>
                <a:latin typeface="+mn-lt"/>
                <a:ea typeface="+mn-ea"/>
                <a:cs typeface="+mn-cs"/>
                <a:hlinkClick r:id="rId21" tooltip="Six Acts"/>
              </a:rPr>
              <a:t>Six Acts</a:t>
            </a:r>
            <a:r>
              <a:rPr lang="en-GB" sz="1200" b="0" i="0" kern="1200" dirty="0">
                <a:solidFill>
                  <a:schemeClr val="tx1"/>
                </a:solidFill>
                <a:effectLst/>
                <a:latin typeface="+mn-lt"/>
                <a:ea typeface="+mn-ea"/>
                <a:cs typeface="+mn-cs"/>
              </a:rPr>
              <a:t>. It also led directly to the foundation of the </a:t>
            </a:r>
            <a:r>
              <a:rPr lang="en-GB" sz="1200" b="0" i="1" u="none" strike="noStrike" kern="1200" dirty="0">
                <a:solidFill>
                  <a:schemeClr val="tx1"/>
                </a:solidFill>
                <a:effectLst/>
                <a:latin typeface="+mn-lt"/>
                <a:ea typeface="+mn-ea"/>
                <a:cs typeface="+mn-cs"/>
                <a:hlinkClick r:id="rId22" tooltip="The Guardian"/>
              </a:rPr>
              <a:t>Manchester Guardian</a:t>
            </a:r>
            <a:r>
              <a:rPr lang="en-GB" sz="1200" b="0" i="0" kern="1200" dirty="0">
                <a:solidFill>
                  <a:schemeClr val="tx1"/>
                </a:solidFill>
                <a:effectLst/>
                <a:latin typeface="+mn-lt"/>
                <a:ea typeface="+mn-ea"/>
                <a:cs typeface="+mn-cs"/>
              </a:rPr>
              <a:t>, but had little other effect on the pace of reform. In a survey conducted by </a:t>
            </a:r>
            <a:r>
              <a:rPr lang="en-GB" sz="1200" b="0" i="1" kern="1200" dirty="0">
                <a:solidFill>
                  <a:schemeClr val="tx1"/>
                </a:solidFill>
                <a:effectLst/>
                <a:latin typeface="+mn-lt"/>
                <a:ea typeface="+mn-ea"/>
                <a:cs typeface="+mn-cs"/>
              </a:rPr>
              <a:t>The Guardian</a:t>
            </a:r>
            <a:r>
              <a:rPr lang="en-GB" sz="1200" b="0" i="0" kern="1200" dirty="0">
                <a:solidFill>
                  <a:schemeClr val="tx1"/>
                </a:solidFill>
                <a:effectLst/>
                <a:latin typeface="+mn-lt"/>
                <a:ea typeface="+mn-ea"/>
                <a:cs typeface="+mn-cs"/>
              </a:rPr>
              <a:t> in 2006, Peterloo came second to the </a:t>
            </a:r>
            <a:r>
              <a:rPr lang="en-GB" sz="1200" b="0" i="0" u="none" strike="noStrike" kern="1200" dirty="0">
                <a:solidFill>
                  <a:schemeClr val="tx1"/>
                </a:solidFill>
                <a:effectLst/>
                <a:latin typeface="+mn-lt"/>
                <a:ea typeface="+mn-ea"/>
                <a:cs typeface="+mn-cs"/>
                <a:hlinkClick r:id="rId23" tooltip="Putney Debates"/>
              </a:rPr>
              <a:t>Putney Debates</a:t>
            </a:r>
            <a:r>
              <a:rPr lang="en-GB" sz="1200" b="0" i="0" kern="1200" dirty="0">
                <a:solidFill>
                  <a:schemeClr val="tx1"/>
                </a:solidFill>
                <a:effectLst/>
                <a:latin typeface="+mn-lt"/>
                <a:ea typeface="+mn-ea"/>
                <a:cs typeface="+mn-cs"/>
              </a:rPr>
              <a:t> as the event from radical British history that most deserved a proper monument or a memorial. Peterloo is commemorated by a plaque close to the site, a replacement for an earlier one that was criticised as being inadequate as it did not reflect the scale of the massacre.</a:t>
            </a:r>
          </a:p>
          <a:p>
            <a:endParaRPr lang="en-GB" dirty="0"/>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8</a:t>
            </a:fld>
            <a:endParaRPr lang="en-US"/>
          </a:p>
        </p:txBody>
      </p:sp>
    </p:spTree>
    <p:extLst>
      <p:ext uri="{BB962C8B-B14F-4D97-AF65-F5344CB8AC3E}">
        <p14:creationId xmlns:p14="http://schemas.microsoft.com/office/powerpoint/2010/main" val="3434705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Recent research</a:t>
            </a:r>
            <a:r>
              <a:rPr lang="en-GB" baseline="0" dirty="0"/>
              <a:t> from BMG showed that in general, there is widespread support for reform.</a:t>
            </a:r>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9</a:t>
            </a:fld>
            <a:endParaRPr lang="en-US"/>
          </a:p>
        </p:txBody>
      </p:sp>
    </p:spTree>
    <p:extLst>
      <p:ext uri="{BB962C8B-B14F-4D97-AF65-F5344CB8AC3E}">
        <p14:creationId xmlns:p14="http://schemas.microsoft.com/office/powerpoint/2010/main" val="143333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solidFill>
            <a:srgbClr val="ED1C23"/>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solidFill>
            <a:srgbClr val="ED1C23"/>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rot="21420000">
            <a:off x="891201" y="662656"/>
            <a:ext cx="9755187" cy="2766528"/>
          </a:xfrm>
        </p:spPr>
        <p:txBody>
          <a:bodyPr anchor="b">
            <a:normAutofit/>
          </a:bodyPr>
          <a:lstStyle>
            <a:lvl1pPr algn="r">
              <a:defRPr sz="8000">
                <a:solidFill>
                  <a:srgbClr val="ED1C23"/>
                </a:solidFill>
              </a:defRPr>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bg1"/>
                </a:solidFill>
              </a:defRPr>
            </a:lvl1pPr>
          </a:lstStyle>
          <a:p>
            <a:fld id="{B525680F-431C-BD4C-BE4A-D2DE80D0F8F5}" type="datetimeFigureOut">
              <a:rPr lang="en-US" smtClean="0"/>
              <a:pPr/>
              <a:t>3/25/19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solidFill>
                  <a:schemeClr val="bg1"/>
                </a:solidFill>
              </a:defRPr>
            </a:lvl1pPr>
          </a:lstStyle>
          <a:p>
            <a:endParaRPr lang="en-GB"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ADCFEA5-1C9E-AA40-A4C5-A685B0AB9C9C}" type="slidenum">
              <a:rPr lang="en-US" smtClean="0"/>
              <a:t>‹#›</a:t>
            </a:fld>
            <a:endParaRPr lang="en-US"/>
          </a:p>
        </p:txBody>
      </p:sp>
    </p:spTree>
    <p:extLst>
      <p:ext uri="{BB962C8B-B14F-4D97-AF65-F5344CB8AC3E}">
        <p14:creationId xmlns:p14="http://schemas.microsoft.com/office/powerpoint/2010/main" val="143918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8592311"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680F-431C-BD4C-BE4A-D2DE80D0F8F5}"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301377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862888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680F-431C-BD4C-BE4A-D2DE80D0F8F5}"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1569140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680F-431C-BD4C-BE4A-D2DE80D0F8F5}"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FEA5-1C9E-AA40-A4C5-A685B0AB9C9C}"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63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680F-431C-BD4C-BE4A-D2DE80D0F8F5}"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2969800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525680F-431C-BD4C-BE4A-D2DE80D0F8F5}" type="datetimeFigureOut">
              <a:rPr lang="en-US" smtClean="0"/>
              <a:t>3/25/19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1124773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525680F-431C-BD4C-BE4A-D2DE80D0F8F5}" type="datetimeFigureOut">
              <a:rPr lang="en-US" smtClean="0"/>
              <a:t>3/25/19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370197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5680F-431C-BD4C-BE4A-D2DE80D0F8F5}"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3811344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5680F-431C-BD4C-BE4A-D2DE80D0F8F5}"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56177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5680F-431C-BD4C-BE4A-D2DE80D0F8F5}"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334278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8702039" cy="2849880"/>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5680F-431C-BD4C-BE4A-D2DE80D0F8F5}" type="datetimeFigureOut">
              <a:rPr lang="en-US" smtClean="0"/>
              <a:t>3/25/19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227363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8702039"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25680F-431C-BD4C-BE4A-D2DE80D0F8F5}"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68191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862888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25680F-431C-BD4C-BE4A-D2DE80D0F8F5}" type="datetimeFigureOut">
              <a:rPr lang="en-US" smtClean="0"/>
              <a:t>3/25/19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354211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25680F-431C-BD4C-BE4A-D2DE80D0F8F5}" type="datetimeFigureOut">
              <a:rPr lang="en-US" smtClean="0"/>
              <a:t>3/25/19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139172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5680F-431C-BD4C-BE4A-D2DE80D0F8F5}" type="datetimeFigureOut">
              <a:rPr lang="en-US" smtClean="0"/>
              <a:t>3/25/19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247057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680F-431C-BD4C-BE4A-D2DE80D0F8F5}"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123593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2060448"/>
            <a:ext cx="3598146" cy="3011085"/>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680F-431C-BD4C-BE4A-D2DE80D0F8F5}" type="datetimeFigureOut">
              <a:rPr lang="en-US" smtClean="0"/>
              <a:t>3/25/19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188453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5600215"/>
            <a:ext cx="12362687" cy="780581"/>
          </a:xfrm>
          <a:prstGeom prst="rect">
            <a:avLst/>
          </a:prstGeom>
          <a:solidFill>
            <a:srgbClr val="ED1C23"/>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85801" y="685800"/>
            <a:ext cx="8348471"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bg1"/>
                </a:solidFill>
              </a:defRPr>
            </a:lvl1pPr>
          </a:lstStyle>
          <a:p>
            <a:fld id="{B525680F-431C-BD4C-BE4A-D2DE80D0F8F5}" type="datetimeFigureOut">
              <a:rPr lang="en-US" smtClean="0"/>
              <a:pPr/>
              <a:t>3/25/19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bg1"/>
                </a:solidFill>
              </a:defRPr>
            </a:lvl1pPr>
          </a:lstStyle>
          <a:p>
            <a:fld id="{AADCFEA5-1C9E-AA40-A4C5-A685B0AB9C9C}" type="slidenum">
              <a:rPr lang="en-US" smtClean="0"/>
              <a:pPr/>
              <a:t>‹#›</a:t>
            </a:fld>
            <a:endParaRPr lang="en-US" dirty="0"/>
          </a:p>
        </p:txBody>
      </p:sp>
      <p:pic>
        <p:nvPicPr>
          <p:cNvPr id="14" name="Picture 13">
            <a:extLst>
              <a:ext uri="{FF2B5EF4-FFF2-40B4-BE49-F238E27FC236}">
                <a16:creationId xmlns:a16="http://schemas.microsoft.com/office/drawing/2014/main" id="{C7D76F67-0301-4442-A91C-870A1501CB3A}"/>
              </a:ext>
            </a:extLst>
          </p:cNvPr>
          <p:cNvPicPr>
            <a:picLocks noChangeAspect="1"/>
          </p:cNvPicPr>
          <p:nvPr userDrawn="1"/>
        </p:nvPicPr>
        <p:blipFill>
          <a:blip r:embed="rId19"/>
          <a:stretch>
            <a:fillRect/>
          </a:stretch>
        </p:blipFill>
        <p:spPr>
          <a:xfrm>
            <a:off x="9485396" y="333014"/>
            <a:ext cx="1597287" cy="1483415"/>
          </a:xfrm>
          <a:prstGeom prst="rect">
            <a:avLst/>
          </a:prstGeom>
        </p:spPr>
      </p:pic>
    </p:spTree>
    <p:extLst>
      <p:ext uri="{BB962C8B-B14F-4D97-AF65-F5344CB8AC3E}">
        <p14:creationId xmlns:p14="http://schemas.microsoft.com/office/powerpoint/2010/main" val="2773234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rgbClr val="ED1C23"/>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none" baseline="0">
          <a:solidFill>
            <a:schemeClr val="tx1"/>
          </a:solidFill>
          <a:effectLst/>
          <a:latin typeface="Georgia" panose="02040502050405020303" pitchFamily="18" charset="0"/>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Georgia" panose="02040502050405020303" pitchFamily="18" charset="0"/>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Georgia" panose="02040502050405020303" pitchFamily="18" charset="0"/>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1053-A65B-AB4B-96DA-7E325022C2AD}"/>
              </a:ext>
            </a:extLst>
          </p:cNvPr>
          <p:cNvSpPr>
            <a:spLocks noGrp="1"/>
          </p:cNvSpPr>
          <p:nvPr>
            <p:ph type="ctrTitle"/>
          </p:nvPr>
        </p:nvSpPr>
        <p:spPr/>
        <p:txBody>
          <a:bodyPr/>
          <a:lstStyle/>
          <a:p>
            <a:r>
              <a:rPr lang="en-US" dirty="0"/>
              <a:t>Politics for the many</a:t>
            </a:r>
          </a:p>
        </p:txBody>
      </p:sp>
      <p:sp>
        <p:nvSpPr>
          <p:cNvPr id="3" name="Subtitle 2">
            <a:extLst>
              <a:ext uri="{FF2B5EF4-FFF2-40B4-BE49-F238E27FC236}">
                <a16:creationId xmlns:a16="http://schemas.microsoft.com/office/drawing/2014/main" id="{F4390C4D-09D7-1C4E-866F-142156831067}"/>
              </a:ext>
            </a:extLst>
          </p:cNvPr>
          <p:cNvSpPr>
            <a:spLocks noGrp="1"/>
          </p:cNvSpPr>
          <p:nvPr>
            <p:ph type="subTitle" idx="1"/>
          </p:nvPr>
        </p:nvSpPr>
        <p:spPr/>
        <p:txBody>
          <a:bodyPr/>
          <a:lstStyle/>
          <a:p>
            <a:r>
              <a:rPr lang="en-US" dirty="0"/>
              <a:t>The trade union campaign for political reform</a:t>
            </a:r>
          </a:p>
        </p:txBody>
      </p:sp>
    </p:spTree>
    <p:extLst>
      <p:ext uri="{BB962C8B-B14F-4D97-AF65-F5344CB8AC3E}">
        <p14:creationId xmlns:p14="http://schemas.microsoft.com/office/powerpoint/2010/main" val="223173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6FA9-0A6E-4C4E-9E3B-F7F63F6D9493}"/>
              </a:ext>
            </a:extLst>
          </p:cNvPr>
          <p:cNvSpPr>
            <a:spLocks noGrp="1"/>
          </p:cNvSpPr>
          <p:nvPr>
            <p:ph type="title"/>
          </p:nvPr>
        </p:nvSpPr>
        <p:spPr/>
        <p:txBody>
          <a:bodyPr>
            <a:normAutofit fontScale="90000"/>
          </a:bodyPr>
          <a:lstStyle/>
          <a:p>
            <a:r>
              <a:rPr lang="en-GB" dirty="0"/>
              <a:t>What is a constitutional convention?</a:t>
            </a:r>
            <a:endParaRPr lang="en-US" dirty="0"/>
          </a:p>
        </p:txBody>
      </p:sp>
      <p:pic>
        <p:nvPicPr>
          <p:cNvPr id="5" name="Content Placeholder 4">
            <a:extLst>
              <a:ext uri="{FF2B5EF4-FFF2-40B4-BE49-F238E27FC236}">
                <a16:creationId xmlns:a16="http://schemas.microsoft.com/office/drawing/2014/main" id="{054A348B-D70E-AB45-8629-31EE73E808C1}"/>
              </a:ext>
            </a:extLst>
          </p:cNvPr>
          <p:cNvPicPr>
            <a:picLocks noGrp="1" noChangeAspect="1"/>
          </p:cNvPicPr>
          <p:nvPr>
            <p:ph sz="quarter" idx="13"/>
          </p:nvPr>
        </p:nvPicPr>
        <p:blipFill>
          <a:blip r:embed="rId3"/>
          <a:stretch>
            <a:fillRect/>
          </a:stretch>
        </p:blipFill>
        <p:spPr>
          <a:xfrm>
            <a:off x="685801" y="2021219"/>
            <a:ext cx="4687627" cy="3311525"/>
          </a:xfrm>
        </p:spPr>
      </p:pic>
    </p:spTree>
    <p:extLst>
      <p:ext uri="{BB962C8B-B14F-4D97-AF65-F5344CB8AC3E}">
        <p14:creationId xmlns:p14="http://schemas.microsoft.com/office/powerpoint/2010/main" val="64501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8C76-ACFA-E24C-83E3-EB62C1CD7B2D}"/>
              </a:ext>
            </a:extLst>
          </p:cNvPr>
          <p:cNvSpPr>
            <a:spLocks noGrp="1"/>
          </p:cNvSpPr>
          <p:nvPr>
            <p:ph type="title"/>
          </p:nvPr>
        </p:nvSpPr>
        <p:spPr/>
        <p:txBody>
          <a:bodyPr>
            <a:normAutofit/>
          </a:bodyPr>
          <a:lstStyle/>
          <a:p>
            <a:r>
              <a:rPr lang="en-GB" b="1" dirty="0"/>
              <a:t>How you can get involved?</a:t>
            </a:r>
            <a:endParaRPr lang="en-US" dirty="0"/>
          </a:p>
        </p:txBody>
      </p:sp>
      <p:sp>
        <p:nvSpPr>
          <p:cNvPr id="3" name="Content Placeholder 2">
            <a:extLst>
              <a:ext uri="{FF2B5EF4-FFF2-40B4-BE49-F238E27FC236}">
                <a16:creationId xmlns:a16="http://schemas.microsoft.com/office/drawing/2014/main" id="{3794480B-8488-F542-8811-4995F370954C}"/>
              </a:ext>
            </a:extLst>
          </p:cNvPr>
          <p:cNvSpPr>
            <a:spLocks noGrp="1"/>
          </p:cNvSpPr>
          <p:nvPr>
            <p:ph sz="quarter" idx="13"/>
          </p:nvPr>
        </p:nvSpPr>
        <p:spPr/>
        <p:txBody>
          <a:bodyPr>
            <a:noAutofit/>
          </a:bodyPr>
          <a:lstStyle/>
          <a:p>
            <a:pPr marL="742950" indent="-742950" fontAlgn="base">
              <a:buFont typeface="+mj-lt"/>
              <a:buAutoNum type="arabicPeriod"/>
            </a:pPr>
            <a:r>
              <a:rPr lang="en-GB" sz="4400" cap="none" dirty="0">
                <a:latin typeface="Georgia" panose="02040502050405020303" pitchFamily="18" charset="0"/>
              </a:rPr>
              <a:t>Join politics for the many </a:t>
            </a:r>
          </a:p>
          <a:p>
            <a:pPr marL="742950" indent="-742950" fontAlgn="base">
              <a:buFont typeface="+mj-lt"/>
              <a:buAutoNum type="arabicPeriod"/>
            </a:pPr>
            <a:r>
              <a:rPr lang="en-GB" sz="4400" cap="none" dirty="0">
                <a:latin typeface="Georgia" panose="02040502050405020303" pitchFamily="18" charset="0"/>
              </a:rPr>
              <a:t>Write to your union magazine</a:t>
            </a:r>
          </a:p>
          <a:p>
            <a:pPr marL="742950" indent="-742950" fontAlgn="base">
              <a:buFont typeface="+mj-lt"/>
              <a:buAutoNum type="arabicPeriod"/>
            </a:pPr>
            <a:r>
              <a:rPr lang="en-GB" sz="4400" cap="none" dirty="0">
                <a:latin typeface="Georgia" panose="02040502050405020303" pitchFamily="18" charset="0"/>
              </a:rPr>
              <a:t>Pass the model motion</a:t>
            </a:r>
          </a:p>
        </p:txBody>
      </p:sp>
    </p:spTree>
    <p:extLst>
      <p:ext uri="{BB962C8B-B14F-4D97-AF65-F5344CB8AC3E}">
        <p14:creationId xmlns:p14="http://schemas.microsoft.com/office/powerpoint/2010/main" val="166001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47D0-3951-044E-AB39-3DC99F24251B}"/>
              </a:ext>
            </a:extLst>
          </p:cNvPr>
          <p:cNvSpPr>
            <a:spLocks noGrp="1"/>
          </p:cNvSpPr>
          <p:nvPr>
            <p:ph type="ctrTitle"/>
          </p:nvPr>
        </p:nvSpPr>
        <p:spPr/>
        <p:txBody>
          <a:bodyPr/>
          <a:lstStyle/>
          <a:p>
            <a:r>
              <a:rPr lang="en-US" dirty="0"/>
              <a:t>discussion</a:t>
            </a:r>
          </a:p>
        </p:txBody>
      </p:sp>
    </p:spTree>
    <p:extLst>
      <p:ext uri="{BB962C8B-B14F-4D97-AF65-F5344CB8AC3E}">
        <p14:creationId xmlns:p14="http://schemas.microsoft.com/office/powerpoint/2010/main" val="211819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96DD1-AD4A-7B40-8351-0D76C608FEAE}"/>
              </a:ext>
            </a:extLst>
          </p:cNvPr>
          <p:cNvSpPr>
            <a:spLocks noGrp="1"/>
          </p:cNvSpPr>
          <p:nvPr>
            <p:ph type="title"/>
          </p:nvPr>
        </p:nvSpPr>
        <p:spPr/>
        <p:txBody>
          <a:bodyPr>
            <a:normAutofit fontScale="90000"/>
          </a:bodyPr>
          <a:lstStyle/>
          <a:p>
            <a:r>
              <a:rPr lang="en-US" dirty="0"/>
              <a:t>Why the campaign was set up</a:t>
            </a:r>
          </a:p>
        </p:txBody>
      </p:sp>
      <p:sp>
        <p:nvSpPr>
          <p:cNvPr id="3" name="Content Placeholder 2">
            <a:extLst>
              <a:ext uri="{FF2B5EF4-FFF2-40B4-BE49-F238E27FC236}">
                <a16:creationId xmlns:a16="http://schemas.microsoft.com/office/drawing/2014/main" id="{18E572E9-A54A-5E4F-A467-4C8CD01D3D60}"/>
              </a:ext>
            </a:extLst>
          </p:cNvPr>
          <p:cNvSpPr>
            <a:spLocks noGrp="1"/>
          </p:cNvSpPr>
          <p:nvPr>
            <p:ph sz="quarter" idx="13"/>
          </p:nvPr>
        </p:nvSpPr>
        <p:spPr>
          <a:xfrm>
            <a:off x="685800" y="2169042"/>
            <a:ext cx="10394707" cy="3205543"/>
          </a:xfrm>
        </p:spPr>
        <p:txBody>
          <a:bodyPr>
            <a:normAutofit fontScale="92500" lnSpcReduction="20000"/>
          </a:bodyPr>
          <a:lstStyle/>
          <a:p>
            <a:r>
              <a:rPr lang="en-GB" sz="2800" cap="none" dirty="0">
                <a:latin typeface="Georgia" panose="02040502050405020303" pitchFamily="18" charset="0"/>
              </a:rPr>
              <a:t>The system is stacked against working people</a:t>
            </a:r>
          </a:p>
          <a:p>
            <a:r>
              <a:rPr lang="en-GB" sz="2800" cap="none" dirty="0">
                <a:latin typeface="Georgia" panose="02040502050405020303" pitchFamily="18" charset="0"/>
              </a:rPr>
              <a:t>Erosion of trade union rights</a:t>
            </a:r>
          </a:p>
          <a:p>
            <a:r>
              <a:rPr lang="en-GB" sz="2800" cap="none" dirty="0">
                <a:latin typeface="Georgia" panose="02040502050405020303" pitchFamily="18" charset="0"/>
              </a:rPr>
              <a:t>Big corporations have too much control</a:t>
            </a:r>
          </a:p>
          <a:p>
            <a:r>
              <a:rPr lang="en-GB" sz="2800" cap="none" dirty="0">
                <a:latin typeface="Georgia" panose="02040502050405020303" pitchFamily="18" charset="0"/>
              </a:rPr>
              <a:t>Decisions are not being made democratically</a:t>
            </a:r>
          </a:p>
          <a:p>
            <a:r>
              <a:rPr lang="en-GB" sz="2800" cap="none" dirty="0">
                <a:latin typeface="Georgia" panose="02040502050405020303" pitchFamily="18" charset="0"/>
              </a:rPr>
              <a:t>Local government is being hollowed out</a:t>
            </a:r>
          </a:p>
          <a:p>
            <a:r>
              <a:rPr lang="en-GB" sz="2800" cap="none" dirty="0">
                <a:latin typeface="Georgia" panose="02040502050405020303" pitchFamily="18" charset="0"/>
              </a:rPr>
              <a:t>People feel alienated and are disengaging</a:t>
            </a:r>
          </a:p>
          <a:p>
            <a:endParaRPr lang="en-US" dirty="0"/>
          </a:p>
        </p:txBody>
      </p:sp>
    </p:spTree>
    <p:extLst>
      <p:ext uri="{BB962C8B-B14F-4D97-AF65-F5344CB8AC3E}">
        <p14:creationId xmlns:p14="http://schemas.microsoft.com/office/powerpoint/2010/main" val="34316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D1F5-6D02-3C49-B22C-6F29E8403898}"/>
              </a:ext>
            </a:extLst>
          </p:cNvPr>
          <p:cNvSpPr>
            <a:spLocks noGrp="1"/>
          </p:cNvSpPr>
          <p:nvPr>
            <p:ph type="title"/>
          </p:nvPr>
        </p:nvSpPr>
        <p:spPr>
          <a:xfrm>
            <a:off x="5184723" y="2767476"/>
            <a:ext cx="3918817" cy="1157160"/>
          </a:xfrm>
        </p:spPr>
        <p:txBody>
          <a:bodyPr>
            <a:normAutofit/>
          </a:bodyPr>
          <a:lstStyle/>
          <a:p>
            <a:r>
              <a:rPr lang="en-GB" dirty="0"/>
              <a:t>Nye Bevan, 1952, </a:t>
            </a:r>
            <a:br>
              <a:rPr lang="en-GB" dirty="0"/>
            </a:br>
            <a:r>
              <a:rPr lang="en-GB" dirty="0"/>
              <a:t>‘In Place of Fear’</a:t>
            </a:r>
            <a:endParaRPr lang="en-US" dirty="0"/>
          </a:p>
        </p:txBody>
      </p:sp>
      <p:pic>
        <p:nvPicPr>
          <p:cNvPr id="6" name="Content Placeholder 5">
            <a:extLst>
              <a:ext uri="{FF2B5EF4-FFF2-40B4-BE49-F238E27FC236}">
                <a16:creationId xmlns:a16="http://schemas.microsoft.com/office/drawing/2014/main" id="{66B63F5F-2CDD-604E-BAE4-01B46D9EE12F}"/>
              </a:ext>
            </a:extLst>
          </p:cNvPr>
          <p:cNvPicPr>
            <a:picLocks noGrp="1" noChangeAspect="1"/>
          </p:cNvPicPr>
          <p:nvPr>
            <p:ph sz="quarter" idx="13"/>
          </p:nvPr>
        </p:nvPicPr>
        <p:blipFill>
          <a:blip r:embed="rId3"/>
          <a:stretch>
            <a:fillRect/>
          </a:stretch>
        </p:blipFill>
        <p:spPr>
          <a:xfrm>
            <a:off x="418514" y="437632"/>
            <a:ext cx="4465921" cy="3349441"/>
          </a:xfrm>
        </p:spPr>
      </p:pic>
      <p:sp>
        <p:nvSpPr>
          <p:cNvPr id="4" name="Text Placeholder 3">
            <a:extLst>
              <a:ext uri="{FF2B5EF4-FFF2-40B4-BE49-F238E27FC236}">
                <a16:creationId xmlns:a16="http://schemas.microsoft.com/office/drawing/2014/main" id="{88F24AAD-D7A7-D440-B7B2-419DF2105630}"/>
              </a:ext>
            </a:extLst>
          </p:cNvPr>
          <p:cNvSpPr>
            <a:spLocks noGrp="1"/>
          </p:cNvSpPr>
          <p:nvPr>
            <p:ph type="body" sz="half" idx="2"/>
          </p:nvPr>
        </p:nvSpPr>
        <p:spPr>
          <a:xfrm>
            <a:off x="4925779" y="443944"/>
            <a:ext cx="4436707" cy="2218998"/>
          </a:xfrm>
        </p:spPr>
        <p:txBody>
          <a:bodyPr>
            <a:noAutofit/>
          </a:bodyPr>
          <a:lstStyle/>
          <a:p>
            <a:r>
              <a:rPr lang="en-GB" sz="2800" cap="none" dirty="0">
                <a:latin typeface="Georgia" panose="02040502050405020303" pitchFamily="18" charset="0"/>
              </a:rPr>
              <a:t>There is </a:t>
            </a:r>
            <a:r>
              <a:rPr lang="en-GB" sz="2800" i="1" cap="none" dirty="0">
                <a:latin typeface="Georgia" panose="02040502050405020303" pitchFamily="18" charset="0"/>
              </a:rPr>
              <a:t>“one practical question: where does power lie… how can it be attained by the workers?”</a:t>
            </a:r>
            <a:endParaRPr lang="en-US" sz="2800" i="1" cap="none" dirty="0">
              <a:latin typeface="Georgia" panose="02040502050405020303" pitchFamily="18" charset="0"/>
            </a:endParaRPr>
          </a:p>
        </p:txBody>
      </p:sp>
    </p:spTree>
    <p:extLst>
      <p:ext uri="{BB962C8B-B14F-4D97-AF65-F5344CB8AC3E}">
        <p14:creationId xmlns:p14="http://schemas.microsoft.com/office/powerpoint/2010/main" val="316493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837130-168A-D24D-83C8-30A52D32648F}"/>
              </a:ext>
            </a:extLst>
          </p:cNvPr>
          <p:cNvSpPr>
            <a:spLocks noGrp="1"/>
          </p:cNvSpPr>
          <p:nvPr>
            <p:ph type="title"/>
          </p:nvPr>
        </p:nvSpPr>
        <p:spPr/>
        <p:txBody>
          <a:bodyPr/>
          <a:lstStyle/>
          <a:p>
            <a:r>
              <a:rPr lang="en-US" dirty="0"/>
              <a:t>This is where power lies</a:t>
            </a:r>
          </a:p>
        </p:txBody>
      </p:sp>
      <p:pic>
        <p:nvPicPr>
          <p:cNvPr id="7" name="Content Placeholder 6">
            <a:extLst>
              <a:ext uri="{FF2B5EF4-FFF2-40B4-BE49-F238E27FC236}">
                <a16:creationId xmlns:a16="http://schemas.microsoft.com/office/drawing/2014/main" id="{AF0BBCD4-AF66-1947-9F3C-A576BD091947}"/>
              </a:ext>
            </a:extLst>
          </p:cNvPr>
          <p:cNvPicPr>
            <a:picLocks noGrp="1" noChangeAspect="1"/>
          </p:cNvPicPr>
          <p:nvPr>
            <p:ph sz="quarter" idx="13"/>
          </p:nvPr>
        </p:nvPicPr>
        <p:blipFill>
          <a:blip r:embed="rId3"/>
          <a:stretch>
            <a:fillRect/>
          </a:stretch>
        </p:blipFill>
        <p:spPr>
          <a:xfrm>
            <a:off x="839559" y="1837765"/>
            <a:ext cx="4409647" cy="3311525"/>
          </a:xfrm>
        </p:spPr>
      </p:pic>
    </p:spTree>
    <p:extLst>
      <p:ext uri="{BB962C8B-B14F-4D97-AF65-F5344CB8AC3E}">
        <p14:creationId xmlns:p14="http://schemas.microsoft.com/office/powerpoint/2010/main" val="3233331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290E-B3C1-4C4D-BE88-BFDD9695990F}"/>
              </a:ext>
            </a:extLst>
          </p:cNvPr>
          <p:cNvSpPr>
            <a:spLocks noGrp="1"/>
          </p:cNvSpPr>
          <p:nvPr>
            <p:ph type="title"/>
          </p:nvPr>
        </p:nvSpPr>
        <p:spPr/>
        <p:txBody>
          <a:bodyPr/>
          <a:lstStyle/>
          <a:p>
            <a:r>
              <a:rPr lang="en-GB" b="1" dirty="0"/>
              <a:t>About the House of Lords</a:t>
            </a:r>
            <a:endParaRPr lang="en-US" dirty="0"/>
          </a:p>
        </p:txBody>
      </p:sp>
      <p:sp>
        <p:nvSpPr>
          <p:cNvPr id="3" name="Content Placeholder 2">
            <a:extLst>
              <a:ext uri="{FF2B5EF4-FFF2-40B4-BE49-F238E27FC236}">
                <a16:creationId xmlns:a16="http://schemas.microsoft.com/office/drawing/2014/main" id="{6DCD7DA6-DF97-8044-835B-082F0E8E3953}"/>
              </a:ext>
            </a:extLst>
          </p:cNvPr>
          <p:cNvSpPr>
            <a:spLocks noGrp="1"/>
          </p:cNvSpPr>
          <p:nvPr>
            <p:ph sz="quarter" idx="13"/>
          </p:nvPr>
        </p:nvSpPr>
        <p:spPr>
          <a:xfrm>
            <a:off x="685800" y="1733108"/>
            <a:ext cx="10394707" cy="3641478"/>
          </a:xfrm>
        </p:spPr>
        <p:txBody>
          <a:bodyPr>
            <a:noAutofit/>
          </a:bodyPr>
          <a:lstStyle/>
          <a:p>
            <a:r>
              <a:rPr lang="en-GB" sz="2800" cap="none" dirty="0">
                <a:latin typeface="Georgia" panose="02040502050405020303" pitchFamily="18" charset="0"/>
              </a:rPr>
              <a:t>Nearly 800 lords (we have 650 </a:t>
            </a:r>
            <a:r>
              <a:rPr lang="en-GB" sz="2800" cap="none" dirty="0" err="1">
                <a:latin typeface="Georgia" panose="02040502050405020303" pitchFamily="18" charset="0"/>
              </a:rPr>
              <a:t>mps</a:t>
            </a:r>
            <a:r>
              <a:rPr lang="en-GB" sz="2800" cap="none" dirty="0">
                <a:latin typeface="Georgia" panose="02040502050405020303" pitchFamily="18" charset="0"/>
              </a:rPr>
              <a:t>)</a:t>
            </a:r>
          </a:p>
          <a:p>
            <a:r>
              <a:rPr lang="en-GB" sz="2800" cap="none" dirty="0">
                <a:latin typeface="Georgia" panose="02040502050405020303" pitchFamily="18" charset="0"/>
              </a:rPr>
              <a:t>Over 90 hereditary aristocrats </a:t>
            </a:r>
          </a:p>
          <a:p>
            <a:r>
              <a:rPr lang="en-GB" sz="2800" cap="none" dirty="0">
                <a:latin typeface="Georgia" panose="02040502050405020303" pitchFamily="18" charset="0"/>
              </a:rPr>
              <a:t>Claim £305 a day tax-free</a:t>
            </a:r>
          </a:p>
          <a:p>
            <a:r>
              <a:rPr lang="en-GB" sz="2800" cap="none" dirty="0">
                <a:latin typeface="Georgia" panose="02040502050405020303" pitchFamily="18" charset="0"/>
              </a:rPr>
              <a:t>They can change laws and delay laws</a:t>
            </a:r>
          </a:p>
          <a:p>
            <a:r>
              <a:rPr lang="en-GB" sz="2800" cap="none" dirty="0">
                <a:latin typeface="Georgia" panose="02040502050405020303" pitchFamily="18" charset="0"/>
              </a:rPr>
              <a:t>Many don’t even have a direct email</a:t>
            </a:r>
          </a:p>
          <a:p>
            <a:r>
              <a:rPr lang="en-GB" sz="2800" cap="none" dirty="0">
                <a:latin typeface="Georgia" panose="02040502050405020303" pitchFamily="18" charset="0"/>
              </a:rPr>
              <a:t>Only one is from a manual trade</a:t>
            </a:r>
          </a:p>
        </p:txBody>
      </p:sp>
    </p:spTree>
    <p:extLst>
      <p:ext uri="{BB962C8B-B14F-4D97-AF65-F5344CB8AC3E}">
        <p14:creationId xmlns:p14="http://schemas.microsoft.com/office/powerpoint/2010/main" val="115464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3FA6740B-815A-8E4D-A76F-906A3D89B349}"/>
              </a:ext>
            </a:extLst>
          </p:cNvPr>
          <p:cNvSpPr>
            <a:spLocks noGrp="1"/>
          </p:cNvSpPr>
          <p:nvPr>
            <p:ph type="title"/>
          </p:nvPr>
        </p:nvSpPr>
        <p:spPr>
          <a:xfrm>
            <a:off x="7556205" y="3508570"/>
            <a:ext cx="4224927" cy="2023252"/>
          </a:xfrm>
        </p:spPr>
        <p:txBody>
          <a:bodyPr>
            <a:normAutofit/>
          </a:bodyPr>
          <a:lstStyle/>
          <a:p>
            <a:pPr algn="l"/>
            <a:r>
              <a:rPr lang="en-US" sz="5400" dirty="0"/>
              <a:t>Compare the market</a:t>
            </a:r>
          </a:p>
        </p:txBody>
      </p:sp>
      <p:pic>
        <p:nvPicPr>
          <p:cNvPr id="33" name="Content Placeholder 32">
            <a:extLst>
              <a:ext uri="{FF2B5EF4-FFF2-40B4-BE49-F238E27FC236}">
                <a16:creationId xmlns:a16="http://schemas.microsoft.com/office/drawing/2014/main" id="{9E49DD7E-D35B-9246-8156-9B480681C652}"/>
              </a:ext>
            </a:extLst>
          </p:cNvPr>
          <p:cNvPicPr>
            <a:picLocks noGrp="1" noChangeAspect="1"/>
          </p:cNvPicPr>
          <p:nvPr>
            <p:ph sz="quarter" idx="13"/>
          </p:nvPr>
        </p:nvPicPr>
        <p:blipFill>
          <a:blip r:embed="rId3"/>
          <a:stretch>
            <a:fillRect/>
          </a:stretch>
        </p:blipFill>
        <p:spPr>
          <a:xfrm>
            <a:off x="410868" y="564154"/>
            <a:ext cx="6034087" cy="3392517"/>
          </a:xfrm>
        </p:spPr>
      </p:pic>
      <p:sp>
        <p:nvSpPr>
          <p:cNvPr id="30" name="Text Placeholder 29">
            <a:extLst>
              <a:ext uri="{FF2B5EF4-FFF2-40B4-BE49-F238E27FC236}">
                <a16:creationId xmlns:a16="http://schemas.microsoft.com/office/drawing/2014/main" id="{1EC59F51-8D41-A444-AEB2-BC0068E84462}"/>
              </a:ext>
            </a:extLst>
          </p:cNvPr>
          <p:cNvSpPr>
            <a:spLocks noGrp="1"/>
          </p:cNvSpPr>
          <p:nvPr>
            <p:ph type="body" sz="half" idx="2"/>
          </p:nvPr>
        </p:nvSpPr>
        <p:spPr>
          <a:xfrm>
            <a:off x="280674" y="3956671"/>
            <a:ext cx="3242930" cy="1811811"/>
          </a:xfrm>
        </p:spPr>
        <p:txBody>
          <a:bodyPr>
            <a:noAutofit/>
          </a:bodyPr>
          <a:lstStyle/>
          <a:p>
            <a:pPr>
              <a:lnSpc>
                <a:spcPct val="100000"/>
              </a:lnSpc>
            </a:pPr>
            <a:r>
              <a:rPr lang="en-US" sz="2800" dirty="0"/>
              <a:t>Worker on NMW</a:t>
            </a:r>
            <a:br>
              <a:rPr lang="en-US" sz="2800" dirty="0"/>
            </a:br>
            <a:r>
              <a:rPr lang="en-GB" sz="2800" cap="none" dirty="0">
                <a:latin typeface="Georgia" panose="02040502050405020303" pitchFamily="18" charset="0"/>
              </a:rPr>
              <a:t>£303.77 </a:t>
            </a:r>
          </a:p>
          <a:p>
            <a:pPr>
              <a:lnSpc>
                <a:spcPct val="100000"/>
              </a:lnSpc>
            </a:pPr>
            <a:r>
              <a:rPr lang="en-GB" sz="2800" cap="none" dirty="0">
                <a:latin typeface="Georgia" panose="02040502050405020303" pitchFamily="18" charset="0"/>
              </a:rPr>
              <a:t>37 hours at £8.21</a:t>
            </a:r>
          </a:p>
          <a:p>
            <a:endParaRPr lang="en-US" dirty="0"/>
          </a:p>
        </p:txBody>
      </p:sp>
      <p:sp>
        <p:nvSpPr>
          <p:cNvPr id="34" name="TextBox 33">
            <a:extLst>
              <a:ext uri="{FF2B5EF4-FFF2-40B4-BE49-F238E27FC236}">
                <a16:creationId xmlns:a16="http://schemas.microsoft.com/office/drawing/2014/main" id="{7455E1AA-3D29-4C46-9986-71AFBF9B6EBB}"/>
              </a:ext>
            </a:extLst>
          </p:cNvPr>
          <p:cNvSpPr txBox="1"/>
          <p:nvPr/>
        </p:nvSpPr>
        <p:spPr>
          <a:xfrm>
            <a:off x="3757650" y="3956671"/>
            <a:ext cx="3242930" cy="1661993"/>
          </a:xfrm>
          <a:prstGeom prst="rect">
            <a:avLst/>
          </a:prstGeom>
          <a:noFill/>
        </p:spPr>
        <p:txBody>
          <a:bodyPr wrap="square" rtlCol="0">
            <a:spAutoFit/>
          </a:bodyPr>
          <a:lstStyle/>
          <a:p>
            <a:pPr algn="ctr"/>
            <a:r>
              <a:rPr lang="en-US" sz="2800" dirty="0"/>
              <a:t>HOUSE OF LORDS</a:t>
            </a:r>
          </a:p>
          <a:p>
            <a:pPr algn="ctr"/>
            <a:r>
              <a:rPr lang="en-GB" sz="2800" dirty="0">
                <a:latin typeface="Georgia" panose="02040502050405020303" pitchFamily="18" charset="0"/>
              </a:rPr>
              <a:t>£305 </a:t>
            </a:r>
          </a:p>
          <a:p>
            <a:pPr algn="ctr"/>
            <a:r>
              <a:rPr lang="en-GB" sz="2800" dirty="0">
                <a:latin typeface="Georgia" panose="02040502050405020303" pitchFamily="18" charset="0"/>
              </a:rPr>
              <a:t>per day tax free</a:t>
            </a:r>
          </a:p>
          <a:p>
            <a:endParaRPr lang="en-US" dirty="0"/>
          </a:p>
        </p:txBody>
      </p:sp>
    </p:spTree>
    <p:extLst>
      <p:ext uri="{BB962C8B-B14F-4D97-AF65-F5344CB8AC3E}">
        <p14:creationId xmlns:p14="http://schemas.microsoft.com/office/powerpoint/2010/main" val="418400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7C41-3F40-E146-B84D-79D786726BA6}"/>
              </a:ext>
            </a:extLst>
          </p:cNvPr>
          <p:cNvSpPr>
            <a:spLocks noGrp="1"/>
          </p:cNvSpPr>
          <p:nvPr>
            <p:ph type="title"/>
          </p:nvPr>
        </p:nvSpPr>
        <p:spPr/>
        <p:txBody>
          <a:bodyPr>
            <a:noAutofit/>
          </a:bodyPr>
          <a:lstStyle/>
          <a:p>
            <a:r>
              <a:rPr lang="en-GB" sz="4000" b="1" dirty="0"/>
              <a:t>To build a politics for the many, </a:t>
            </a:r>
            <a:br>
              <a:rPr lang="en-GB" sz="4000" b="1" dirty="0"/>
            </a:br>
            <a:r>
              <a:rPr lang="en-GB" sz="4000" b="1" dirty="0"/>
              <a:t>the House of Lords has got to go</a:t>
            </a:r>
            <a:endParaRPr lang="en-US" sz="4000" dirty="0"/>
          </a:p>
        </p:txBody>
      </p:sp>
      <p:sp>
        <p:nvSpPr>
          <p:cNvPr id="3" name="Content Placeholder 2">
            <a:extLst>
              <a:ext uri="{FF2B5EF4-FFF2-40B4-BE49-F238E27FC236}">
                <a16:creationId xmlns:a16="http://schemas.microsoft.com/office/drawing/2014/main" id="{36D89452-2481-904C-9085-807F6D5F08BD}"/>
              </a:ext>
            </a:extLst>
          </p:cNvPr>
          <p:cNvSpPr>
            <a:spLocks noGrp="1"/>
          </p:cNvSpPr>
          <p:nvPr>
            <p:ph sz="quarter" idx="13"/>
          </p:nvPr>
        </p:nvSpPr>
        <p:spPr/>
        <p:txBody>
          <a:bodyPr/>
          <a:lstStyle/>
          <a:p>
            <a:r>
              <a:rPr lang="en-GB" sz="2800" b="1" dirty="0"/>
              <a:t>Abolish the House of Lords</a:t>
            </a:r>
          </a:p>
          <a:p>
            <a:pPr lvl="1"/>
            <a:r>
              <a:rPr lang="en-GB" sz="2800" cap="none" dirty="0">
                <a:latin typeface="Georgia" panose="02040502050405020303" pitchFamily="18" charset="0"/>
              </a:rPr>
              <a:t>Replace it with a fairly elected senate of the nations and regions</a:t>
            </a:r>
            <a:endParaRPr lang="en-GB" dirty="0"/>
          </a:p>
          <a:p>
            <a:r>
              <a:rPr lang="en-GB" sz="2800" b="1" dirty="0"/>
              <a:t>Hold a constitutional convention</a:t>
            </a:r>
          </a:p>
          <a:p>
            <a:pPr lvl="1"/>
            <a:r>
              <a:rPr lang="en-GB" sz="2800" cap="none" dirty="0">
                <a:latin typeface="Georgia" panose="02040502050405020303" pitchFamily="18" charset="0"/>
              </a:rPr>
              <a:t>To look at wider reform of our state and politics</a:t>
            </a:r>
          </a:p>
          <a:p>
            <a:endParaRPr lang="en-US" dirty="0"/>
          </a:p>
        </p:txBody>
      </p:sp>
    </p:spTree>
    <p:extLst>
      <p:ext uri="{BB962C8B-B14F-4D97-AF65-F5344CB8AC3E}">
        <p14:creationId xmlns:p14="http://schemas.microsoft.com/office/powerpoint/2010/main" val="47777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77683-7702-4346-AD08-3E534EBA6ECB}"/>
              </a:ext>
            </a:extLst>
          </p:cNvPr>
          <p:cNvSpPr>
            <a:spLocks noGrp="1"/>
          </p:cNvSpPr>
          <p:nvPr>
            <p:ph type="title"/>
          </p:nvPr>
        </p:nvSpPr>
        <p:spPr/>
        <p:txBody>
          <a:bodyPr>
            <a:normAutofit fontScale="90000"/>
          </a:bodyPr>
          <a:lstStyle/>
          <a:p>
            <a:r>
              <a:rPr lang="en-GB" b="1" dirty="0"/>
              <a:t>200 years since the Peterloo Massacre</a:t>
            </a:r>
            <a:endParaRPr lang="en-US" dirty="0"/>
          </a:p>
        </p:txBody>
      </p:sp>
      <p:pic>
        <p:nvPicPr>
          <p:cNvPr id="5" name="Content Placeholder 4">
            <a:extLst>
              <a:ext uri="{FF2B5EF4-FFF2-40B4-BE49-F238E27FC236}">
                <a16:creationId xmlns:a16="http://schemas.microsoft.com/office/drawing/2014/main" id="{A51399DD-B47E-C84E-A7AE-B2E0B63FEDD5}"/>
              </a:ext>
            </a:extLst>
          </p:cNvPr>
          <p:cNvPicPr>
            <a:picLocks noGrp="1" noChangeAspect="1"/>
          </p:cNvPicPr>
          <p:nvPr>
            <p:ph sz="quarter" idx="13"/>
          </p:nvPr>
        </p:nvPicPr>
        <p:blipFill>
          <a:blip r:embed="rId3"/>
          <a:stretch>
            <a:fillRect/>
          </a:stretch>
        </p:blipFill>
        <p:spPr>
          <a:xfrm>
            <a:off x="685801" y="2021220"/>
            <a:ext cx="4420844" cy="3311525"/>
          </a:xfrm>
        </p:spPr>
      </p:pic>
    </p:spTree>
    <p:extLst>
      <p:ext uri="{BB962C8B-B14F-4D97-AF65-F5344CB8AC3E}">
        <p14:creationId xmlns:p14="http://schemas.microsoft.com/office/powerpoint/2010/main" val="43923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1470-4ECC-544A-AD3D-515FCAFBD28D}"/>
              </a:ext>
            </a:extLst>
          </p:cNvPr>
          <p:cNvSpPr>
            <a:spLocks noGrp="1"/>
          </p:cNvSpPr>
          <p:nvPr>
            <p:ph type="title"/>
          </p:nvPr>
        </p:nvSpPr>
        <p:spPr>
          <a:xfrm>
            <a:off x="693643" y="685800"/>
            <a:ext cx="4126860" cy="1082271"/>
          </a:xfrm>
        </p:spPr>
        <p:txBody>
          <a:bodyPr/>
          <a:lstStyle/>
          <a:p>
            <a:pPr algn="l"/>
            <a:r>
              <a:rPr lang="en-GB" dirty="0"/>
              <a:t>What do the public think?</a:t>
            </a:r>
            <a:endParaRPr lang="en-US" dirty="0"/>
          </a:p>
        </p:txBody>
      </p:sp>
      <p:graphicFrame>
        <p:nvGraphicFramePr>
          <p:cNvPr id="5" name="Content Placeholder 4">
            <a:extLst>
              <a:ext uri="{FF2B5EF4-FFF2-40B4-BE49-F238E27FC236}">
                <a16:creationId xmlns:a16="http://schemas.microsoft.com/office/drawing/2014/main" id="{3669BBD3-F948-304D-94EC-8C6E96B003EE}"/>
              </a:ext>
            </a:extLst>
          </p:cNvPr>
          <p:cNvGraphicFramePr>
            <a:graphicFrameLocks noGrp="1"/>
          </p:cNvGraphicFramePr>
          <p:nvPr>
            <p:ph sz="quarter" idx="13"/>
            <p:extLst>
              <p:ext uri="{D42A27DB-BD31-4B8C-83A1-F6EECF244321}">
                <p14:modId xmlns:p14="http://schemas.microsoft.com/office/powerpoint/2010/main" val="868144402"/>
              </p:ext>
            </p:extLst>
          </p:nvPr>
        </p:nvGraphicFramePr>
        <p:xfrm>
          <a:off x="4259854" y="685800"/>
          <a:ext cx="6034087" cy="46894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9D9EE353-E516-E94A-A86B-B4C36C1AA122}"/>
              </a:ext>
            </a:extLst>
          </p:cNvPr>
          <p:cNvSpPr>
            <a:spLocks noGrp="1"/>
          </p:cNvSpPr>
          <p:nvPr>
            <p:ph type="body" sz="half" idx="2"/>
          </p:nvPr>
        </p:nvSpPr>
        <p:spPr/>
        <p:txBody>
          <a:bodyPr>
            <a:normAutofit fontScale="92500" lnSpcReduction="10000"/>
          </a:bodyPr>
          <a:lstStyle/>
          <a:p>
            <a:pPr algn="l"/>
            <a:r>
              <a:rPr lang="en-GB" sz="3200" cap="none" dirty="0">
                <a:latin typeface="Georgia" panose="02040502050405020303" pitchFamily="18" charset="0"/>
              </a:rPr>
              <a:t>Polls show two thirds of voters want to scrap and replace the lords with fairly-elected representatives</a:t>
            </a:r>
          </a:p>
          <a:p>
            <a:endParaRPr lang="en-US" dirty="0"/>
          </a:p>
        </p:txBody>
      </p:sp>
    </p:spTree>
    <p:extLst>
      <p:ext uri="{BB962C8B-B14F-4D97-AF65-F5344CB8AC3E}">
        <p14:creationId xmlns:p14="http://schemas.microsoft.com/office/powerpoint/2010/main" val="6159289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Presentation4" id="{52C11A88-4309-2144-854A-EDB531AAA163}" vid="{0D7BB4C1-3734-D84D-BBD6-BD0A8D1400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31</TotalTime>
  <Words>1208</Words>
  <Application>Microsoft Macintosh PowerPoint</Application>
  <PresentationFormat>Widescreen</PresentationFormat>
  <Paragraphs>218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Georgia</vt:lpstr>
      <vt:lpstr>Impact</vt:lpstr>
      <vt:lpstr>Main Event</vt:lpstr>
      <vt:lpstr>Politics for the many</vt:lpstr>
      <vt:lpstr>Why the campaign was set up</vt:lpstr>
      <vt:lpstr>Nye Bevan, 1952,  ‘In Place of Fear’</vt:lpstr>
      <vt:lpstr>This is where power lies</vt:lpstr>
      <vt:lpstr>About the House of Lords</vt:lpstr>
      <vt:lpstr>Compare the market</vt:lpstr>
      <vt:lpstr>To build a politics for the many,  the House of Lords has got to go</vt:lpstr>
      <vt:lpstr>200 years since the Peterloo Massacre</vt:lpstr>
      <vt:lpstr>What do the public think?</vt:lpstr>
      <vt:lpstr>What is a constitutional convention?</vt:lpstr>
      <vt:lpstr>How you can get involved?</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for the many</dc:title>
  <dc:creator>Doug Cowan</dc:creator>
  <cp:lastModifiedBy>Doug Cowan</cp:lastModifiedBy>
  <cp:revision>4</cp:revision>
  <dcterms:created xsi:type="dcterms:W3CDTF">2019-03-25T15:06:02Z</dcterms:created>
  <dcterms:modified xsi:type="dcterms:W3CDTF">2019-03-25T15:37:10Z</dcterms:modified>
</cp:coreProperties>
</file>